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4"/>
  </p:sldMasterIdLst>
  <p:notesMasterIdLst>
    <p:notesMasterId r:id="rId45"/>
  </p:notesMasterIdLst>
  <p:sldIdLst>
    <p:sldId id="256" r:id="rId5"/>
    <p:sldId id="257" r:id="rId6"/>
    <p:sldId id="259" r:id="rId7"/>
    <p:sldId id="271" r:id="rId8"/>
    <p:sldId id="260" r:id="rId9"/>
    <p:sldId id="289" r:id="rId10"/>
    <p:sldId id="290" r:id="rId11"/>
    <p:sldId id="272" r:id="rId12"/>
    <p:sldId id="261" r:id="rId13"/>
    <p:sldId id="297" r:id="rId14"/>
    <p:sldId id="298" r:id="rId15"/>
    <p:sldId id="269" r:id="rId16"/>
    <p:sldId id="275" r:id="rId17"/>
    <p:sldId id="291" r:id="rId18"/>
    <p:sldId id="285" r:id="rId19"/>
    <p:sldId id="292" r:id="rId20"/>
    <p:sldId id="263" r:id="rId21"/>
    <p:sldId id="264" r:id="rId22"/>
    <p:sldId id="265" r:id="rId23"/>
    <p:sldId id="302" r:id="rId24"/>
    <p:sldId id="301" r:id="rId25"/>
    <p:sldId id="303" r:id="rId26"/>
    <p:sldId id="293" r:id="rId27"/>
    <p:sldId id="267" r:id="rId28"/>
    <p:sldId id="268" r:id="rId29"/>
    <p:sldId id="299" r:id="rId30"/>
    <p:sldId id="276" r:id="rId31"/>
    <p:sldId id="277" r:id="rId32"/>
    <p:sldId id="279" r:id="rId33"/>
    <p:sldId id="280" r:id="rId34"/>
    <p:sldId id="282" r:id="rId35"/>
    <p:sldId id="283" r:id="rId36"/>
    <p:sldId id="287" r:id="rId37"/>
    <p:sldId id="284" r:id="rId38"/>
    <p:sldId id="294" r:id="rId39"/>
    <p:sldId id="295" r:id="rId40"/>
    <p:sldId id="296" r:id="rId41"/>
    <p:sldId id="300" r:id="rId42"/>
    <p:sldId id="270" r:id="rId43"/>
    <p:sldId id="28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BCC5D-42D6-4012-94AC-6FBB79A5FC04}" v="7" dt="2022-04-27T10:01:5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9" autoAdjust="0"/>
    <p:restoredTop sz="93557" autoAdjust="0"/>
  </p:normalViewPr>
  <p:slideViewPr>
    <p:cSldViewPr snapToGrid="0">
      <p:cViewPr varScale="1">
        <p:scale>
          <a:sx n="64" d="100"/>
          <a:sy n="64" d="100"/>
        </p:scale>
        <p:origin x="3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4AB13-9B35-4BF1-B678-2CD14E182FD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A7673-CAF4-4BDC-9784-239491D7B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5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5AAB4554-CB24-498F-AA71-A24CC18FB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D99361AD-0565-4824-86EA-71BA6CD43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2E46784-8FC0-4B4E-8AA7-101124916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AF57B94-B09B-43AB-8D08-3E6A3B120E0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4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D6B868F0-A266-4B27-BD3C-CE6C72405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9AEA5F99-CF31-494D-9E65-2F215ED3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A3155146-9090-4F29-B5B7-457DA6B0A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EB76F1D-47A5-4BF0-9C58-8BC77572935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5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6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9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99509-0B93-42EF-9335-2CF54D81B075}" type="slidenum">
              <a:rPr lang="en-GB" altLang="en-US" smtClean="0">
                <a:solidFill>
                  <a:srgbClr val="000000"/>
                </a:solidFill>
              </a:rPr>
              <a:pPr/>
              <a:t>30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14B18A-5061-43D9-B277-C476686FBCAB}" type="slidenum">
              <a:rPr lang="en-US" altLang="en-US" sz="1200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2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6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A7673-CAF4-4BDC-9784-239491D7B21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3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7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399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3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9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6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27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1357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0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2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4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9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6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0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647ECB-6219-48DE-9156-BB2C2918C22B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406A-271B-473A-9AF0-0C7309DDC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2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  <p:sldLayoutId id="2147484235" r:id="rId17"/>
    <p:sldLayoutId id="214748423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lionwomenstudy.org/introduction/" TargetMode="External"/><Relationship Id="rId2" Type="http://schemas.openxmlformats.org/officeDocument/2006/relationships/hyperlink" Target="https://www.whi.org/SitePages/WHI%20Home.aspx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hyperlink" Target="https://www.rcog.org.uk/en/newsrcog/-bms-response-to-lancet-study/" TargetMode="External"/><Relationship Id="rId4" Type="http://schemas.openxmlformats.org/officeDocument/2006/relationships/hyperlink" Target="https://www.thelancet.com/journals/lancet/article/PIIS0140-6736(19)31709-X/fulltex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bms.org.uk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omens-health-concern.org/help-and-advice/factsheets/cognitive-behaviour-therapy-cbt-menopausal-symptoms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opauseandme.co.uk/" TargetMode="External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hyperlink" Target="http://www.menopausedoctor.co.uk/" TargetMode="External"/><Relationship Id="rId4" Type="http://schemas.openxmlformats.org/officeDocument/2006/relationships/hyperlink" Target="http://www.menopausematters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102" y="2378752"/>
            <a:ext cx="11773641" cy="1358361"/>
          </a:xfrm>
        </p:spPr>
        <p:txBody>
          <a:bodyPr>
            <a:noAutofit/>
          </a:bodyPr>
          <a:lstStyle/>
          <a:p>
            <a:r>
              <a:rPr lang="en-GB" dirty="0"/>
              <a:t>Me-No-                   -Pause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79248"/>
            <a:ext cx="10667997" cy="21998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Dr Leila Frodsham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Consultant Gynaecologist, BMS accredited Menopause Specialist</a:t>
            </a:r>
          </a:p>
          <a:p>
            <a:r>
              <a:rPr lang="en-GB" sz="1400" dirty="0">
                <a:solidFill>
                  <a:schemeClr val="tx1"/>
                </a:solidFill>
              </a:rPr>
              <a:t>Psychosexual Medicine Lead, Schwartz round co lead, </a:t>
            </a:r>
          </a:p>
          <a:p>
            <a:r>
              <a:rPr lang="en-GB" sz="1400" dirty="0">
                <a:solidFill>
                  <a:schemeClr val="tx1"/>
                </a:solidFill>
              </a:rPr>
              <a:t>Foundation Training Programme Director, GSTT</a:t>
            </a:r>
          </a:p>
          <a:p>
            <a:r>
              <a:rPr lang="en-GB" sz="1400" dirty="0">
                <a:solidFill>
                  <a:schemeClr val="tx1"/>
                </a:solidFill>
              </a:rPr>
              <a:t>TTF1 module lead, Women’s Health Block co Lead, Stage 3, MBBS, KCL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30B8D-F557-4EBB-B051-21DBF36F3EE4}"/>
              </a:ext>
            </a:extLst>
          </p:cNvPr>
          <p:cNvSpPr txBox="1">
            <a:spLocks/>
          </p:cNvSpPr>
          <p:nvPr/>
        </p:nvSpPr>
        <p:spPr>
          <a:xfrm>
            <a:off x="1734204" y="745436"/>
            <a:ext cx="8933793" cy="966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F79B1-B0E2-42A4-83C4-108F82630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71" y="1969820"/>
            <a:ext cx="4473893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F38E-437F-45E9-A61E-7892471D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Causes of Death - Perception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GB" dirty="0"/>
          </a:p>
        </p:txBody>
      </p:sp>
      <p:graphicFrame>
        <p:nvGraphicFramePr>
          <p:cNvPr id="63492" name="Content Placeholder 5">
            <a:extLst>
              <a:ext uri="{FF2B5EF4-FFF2-40B4-BE49-F238E27FC236}">
                <a16:creationId xmlns:a16="http://schemas.microsoft.com/office/drawing/2014/main" id="{9DBA4CD4-543B-4879-B66E-991ED0413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5086"/>
              </p:ext>
            </p:extLst>
          </p:nvPr>
        </p:nvGraphicFramePr>
        <p:xfrm>
          <a:off x="3698875" y="1232452"/>
          <a:ext cx="4898473" cy="501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hart" r:id="rId4" imgW="4143322" imgH="4629091" progId="Excel.Chart.8">
                  <p:embed/>
                </p:oleObj>
              </mc:Choice>
              <mc:Fallback>
                <p:oleObj name="Chart" r:id="rId4" imgW="4143322" imgH="4629091" progId="Excel.Chart.8">
                  <p:embed/>
                  <p:pic>
                    <p:nvPicPr>
                      <p:cNvPr id="63492" name="Content Placeholder 5">
                        <a:extLst>
                          <a:ext uri="{FF2B5EF4-FFF2-40B4-BE49-F238E27FC236}">
                            <a16:creationId xmlns:a16="http://schemas.microsoft.com/office/drawing/2014/main" id="{9DBA4CD4-543B-4879-B66E-991ED0413D84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1232452"/>
                        <a:ext cx="4898473" cy="5015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8A6459D-E2FB-4C6E-8DE5-2683A6E35D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65313"/>
            <a:ext cx="4337050" cy="4165600"/>
          </a:xfrm>
        </p:spPr>
        <p:txBody>
          <a:bodyPr rtlCol="0">
            <a:normAutofit/>
          </a:bodyPr>
          <a:lstStyle/>
          <a:p>
            <a:pPr marL="73025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altLang="en-US" sz="2400" dirty="0">
              <a:solidFill>
                <a:srgbClr val="FFFF00"/>
              </a:solidFill>
            </a:endParaRPr>
          </a:p>
          <a:p>
            <a:pPr marL="73025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altLang="en-US" sz="2400" dirty="0">
              <a:solidFill>
                <a:srgbClr val="FFFF00"/>
              </a:solidFill>
            </a:endParaRPr>
          </a:p>
          <a:p>
            <a:pPr marL="73025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altLang="en-US" sz="2400" dirty="0"/>
          </a:p>
          <a:p>
            <a:pPr marL="73025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C0C26-9111-463B-923D-6D16C23B6466}"/>
              </a:ext>
            </a:extLst>
          </p:cNvPr>
          <p:cNvSpPr txBox="1"/>
          <p:nvPr/>
        </p:nvSpPr>
        <p:spPr>
          <a:xfrm>
            <a:off x="8153400" y="6169307"/>
            <a:ext cx="36004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1600" dirty="0" err="1">
                <a:solidFill>
                  <a:srgbClr val="B31166">
                    <a:lumMod val="40000"/>
                    <a:lumOff val="60000"/>
                  </a:srgbClr>
                </a:solidFill>
              </a:rPr>
              <a:t>Mosca</a:t>
            </a:r>
            <a:r>
              <a:rPr lang="en-GB" sz="1600" dirty="0">
                <a:solidFill>
                  <a:srgbClr val="B31166">
                    <a:lumMod val="40000"/>
                    <a:lumOff val="60000"/>
                  </a:srgbClr>
                </a:solidFill>
              </a:rPr>
              <a:t> et al 2000        </a:t>
            </a:r>
            <a:r>
              <a:rPr lang="en-GB" sz="1200" dirty="0">
                <a:solidFill>
                  <a:srgbClr val="B31166">
                    <a:lumMod val="40000"/>
                    <a:lumOff val="60000"/>
                  </a:srgbClr>
                </a:solidFill>
              </a:rPr>
              <a:t>@Gynae Expert          </a:t>
            </a:r>
          </a:p>
        </p:txBody>
      </p:sp>
    </p:spTree>
    <p:extLst>
      <p:ext uri="{BB962C8B-B14F-4D97-AF65-F5344CB8AC3E}">
        <p14:creationId xmlns:p14="http://schemas.microsoft.com/office/powerpoint/2010/main" val="113823283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5">
            <a:extLst>
              <a:ext uri="{FF2B5EF4-FFF2-40B4-BE49-F238E27FC236}">
                <a16:creationId xmlns:a16="http://schemas.microsoft.com/office/drawing/2014/main" id="{B1E64852-121E-41A3-B89A-70CA65A8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Causes of Death - Reality</a:t>
            </a:r>
          </a:p>
        </p:txBody>
      </p:sp>
      <p:graphicFrame>
        <p:nvGraphicFramePr>
          <p:cNvPr id="65539" name="Content Placeholder 7">
            <a:extLst>
              <a:ext uri="{FF2B5EF4-FFF2-40B4-BE49-F238E27FC236}">
                <a16:creationId xmlns:a16="http://schemas.microsoft.com/office/drawing/2014/main" id="{09D630BD-599A-42E9-A638-049E69A81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91340"/>
              </p:ext>
            </p:extLst>
          </p:nvPr>
        </p:nvGraphicFramePr>
        <p:xfrm>
          <a:off x="1911350" y="1103243"/>
          <a:ext cx="8395528" cy="457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8230313" imgH="4706520" progId="Excel.Chart.8">
                  <p:embed/>
                </p:oleObj>
              </mc:Choice>
              <mc:Fallback>
                <p:oleObj r:id="rId4" imgW="8230313" imgH="4706520" progId="Excel.Chart.8">
                  <p:embed/>
                  <p:pic>
                    <p:nvPicPr>
                      <p:cNvPr id="65539" name="Content Placeholder 7">
                        <a:extLst>
                          <a:ext uri="{FF2B5EF4-FFF2-40B4-BE49-F238E27FC236}">
                            <a16:creationId xmlns:a16="http://schemas.microsoft.com/office/drawing/2014/main" id="{09D630BD-599A-42E9-A638-049E69A819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103243"/>
                        <a:ext cx="8395528" cy="457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816E10D-2256-4140-98F2-94B47B6B8B2A}"/>
              </a:ext>
            </a:extLst>
          </p:cNvPr>
          <p:cNvSpPr txBox="1"/>
          <p:nvPr/>
        </p:nvSpPr>
        <p:spPr>
          <a:xfrm>
            <a:off x="8297956" y="6122707"/>
            <a:ext cx="36718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srgbClr val="B31166">
                    <a:lumMod val="40000"/>
                    <a:lumOff val="60000"/>
                  </a:srgbClr>
                </a:solidFill>
              </a:rPr>
              <a:t>Anderson 2001     </a:t>
            </a:r>
            <a:r>
              <a:rPr lang="en-GB" sz="1200" dirty="0">
                <a:solidFill>
                  <a:srgbClr val="B31166">
                    <a:lumMod val="40000"/>
                    <a:lumOff val="60000"/>
                  </a:srgbClr>
                </a:solidFill>
              </a:rPr>
              <a:t>@GynaeExpert</a:t>
            </a:r>
          </a:p>
        </p:txBody>
      </p:sp>
    </p:spTree>
    <p:extLst>
      <p:ext uri="{BB962C8B-B14F-4D97-AF65-F5344CB8AC3E}">
        <p14:creationId xmlns:p14="http://schemas.microsoft.com/office/powerpoint/2010/main" val="19760771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hat do I say about the risks of breast cance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4600" b="0" spc="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Risks of breast cancer?</a:t>
            </a:r>
          </a:p>
        </p:txBody>
      </p:sp>
      <p:sp>
        <p:nvSpPr>
          <p:cNvPr id="254" name="WHI study…"/>
          <p:cNvSpPr txBox="1">
            <a:spLocks noGrp="1"/>
          </p:cNvSpPr>
          <p:nvPr>
            <p:ph type="body" idx="1"/>
          </p:nvPr>
        </p:nvSpPr>
        <p:spPr>
          <a:xfrm>
            <a:off x="1066800" y="2151263"/>
            <a:ext cx="5778909" cy="41280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142875" indent="-114300" defTabSz="457200">
              <a:spcBef>
                <a:spcPts val="500"/>
              </a:spcBef>
              <a:buSzPct val="100000"/>
              <a:buFont typeface="Arial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 study</a:t>
            </a:r>
          </a:p>
          <a:p>
            <a:pPr marL="0" indent="28575" defTabSz="457200">
              <a:spcBef>
                <a:spcPts val="500"/>
              </a:spcBef>
              <a:buSzTx/>
              <a:buNone/>
              <a:defRPr sz="2400" u="sng">
                <a:solidFill>
                  <a:srgbClr val="4472C4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https://www.whi.org/SitePages/WHI%20Home.aspx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2875" indent="-114300" defTabSz="457200">
              <a:spcBef>
                <a:spcPts val="500"/>
              </a:spcBef>
              <a:buSzPct val="100000"/>
              <a:buFont typeface="Arial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Million Women study</a:t>
            </a:r>
          </a:p>
          <a:p>
            <a:pPr marL="0" indent="28575" defTabSz="457200">
              <a:spcBef>
                <a:spcPts val="500"/>
              </a:spcBef>
              <a:buSzTx/>
              <a:buNone/>
              <a:defRPr sz="2400" u="sng">
                <a:solidFill>
                  <a:srgbClr val="4472C4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http://www.millionwomenstudy.org/introduction/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2875" indent="-114300" defTabSz="457200">
              <a:spcBef>
                <a:spcPts val="500"/>
              </a:spcBef>
              <a:buSzPct val="100000"/>
              <a:buFont typeface="Arial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Lancet meta analysis August 2019</a:t>
            </a:r>
          </a:p>
          <a:p>
            <a:pPr marL="0" indent="28575" defTabSz="457200">
              <a:spcBef>
                <a:spcPts val="500"/>
              </a:spcBef>
              <a:buSzTx/>
              <a:buNone/>
              <a:defRPr sz="2400"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https://www.thelancet.com/journals/lancet/article/PIIS0140-6736(19)31709-X/fulltext</a:t>
            </a:r>
          </a:p>
          <a:p>
            <a:pPr marL="142875" indent="-114300" defTabSz="457200">
              <a:spcBef>
                <a:spcPts val="500"/>
              </a:spcBef>
              <a:buSzPct val="100000"/>
              <a:buFont typeface="Arial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RCOG/BMS response</a:t>
            </a:r>
          </a:p>
          <a:p>
            <a:pPr marL="0" indent="28575" defTabSz="457200">
              <a:spcBef>
                <a:spcPts val="500"/>
              </a:spcBef>
              <a:buSzTx/>
              <a:buNone/>
              <a:defRPr sz="2400" u="sng">
                <a:solidFill>
                  <a:srgbClr val="4472C4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https://www.rcog.org.uk/en/newsrcog/-bms-response-to-lancet-study/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190546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697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682" y="139127"/>
            <a:ext cx="6564863" cy="63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Oestrogen</a:t>
            </a:r>
          </a:p>
          <a:p>
            <a:pPr lvl="1"/>
            <a:r>
              <a:rPr lang="en-GB" sz="1800" dirty="0"/>
              <a:t>Feel good/better concentration</a:t>
            </a:r>
          </a:p>
          <a:p>
            <a:pPr lvl="1"/>
            <a:r>
              <a:rPr lang="en-GB" sz="1800" dirty="0"/>
              <a:t>Redistribution of body fat-less tummy</a:t>
            </a:r>
          </a:p>
          <a:p>
            <a:pPr lvl="1"/>
            <a:r>
              <a:rPr lang="en-GB" sz="1800" dirty="0"/>
              <a:t>Reduces sweats</a:t>
            </a:r>
          </a:p>
          <a:p>
            <a:r>
              <a:rPr lang="en-GB" sz="2800" dirty="0"/>
              <a:t>Progesterone/progestogens</a:t>
            </a:r>
          </a:p>
          <a:p>
            <a:pPr lvl="1"/>
            <a:r>
              <a:rPr lang="en-GB" sz="1800" dirty="0"/>
              <a:t>Protects the </a:t>
            </a:r>
            <a:r>
              <a:rPr lang="en-GB" sz="1800" b="1" dirty="0"/>
              <a:t>womb</a:t>
            </a:r>
            <a:r>
              <a:rPr lang="en-GB" sz="1800" dirty="0"/>
              <a:t> from cancer but can </a:t>
            </a:r>
            <a:r>
              <a:rPr lang="en-GB" sz="1800" b="1" dirty="0"/>
              <a:t>increase breast </a:t>
            </a:r>
            <a:r>
              <a:rPr lang="en-GB" sz="1800" dirty="0"/>
              <a:t>cancer (If synthetic)</a:t>
            </a:r>
          </a:p>
          <a:p>
            <a:pPr lvl="1"/>
            <a:r>
              <a:rPr lang="en-GB" sz="1800" dirty="0"/>
              <a:t>Can cause bloating and low mood</a:t>
            </a:r>
          </a:p>
          <a:p>
            <a:r>
              <a:rPr lang="en-GB" sz="2800" dirty="0"/>
              <a:t>Testosterone</a:t>
            </a:r>
          </a:p>
          <a:p>
            <a:pPr lvl="1"/>
            <a:r>
              <a:rPr lang="en-GB" sz="1800" dirty="0"/>
              <a:t>Increased drive/muscle mass   </a:t>
            </a:r>
            <a:r>
              <a:rPr lang="en-GB" sz="3600" b="1" dirty="0"/>
              <a:t>BODY IDENTICAL BEST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187" y="1229203"/>
            <a:ext cx="373075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Systemic HRT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297" y="4154132"/>
            <a:ext cx="2143125" cy="2143125"/>
          </a:xfrm>
          <a:prstGeom prst="rect">
            <a:avLst/>
          </a:prstGeom>
        </p:spPr>
      </p:pic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57" y="1468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72" y="361209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315" y="718710"/>
            <a:ext cx="2257425" cy="202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647" y="4069080"/>
            <a:ext cx="2838450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719146"/>
            <a:ext cx="4170998" cy="23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Topical Vaginal Hormones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120" y="4262199"/>
            <a:ext cx="2469094" cy="184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79" y="2169080"/>
            <a:ext cx="2286198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594" y="2147437"/>
            <a:ext cx="2188654" cy="163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339" y="3342055"/>
            <a:ext cx="194479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TEP 1: OESTROG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5600" b="0" spc="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lvl1pPr>
          </a:lstStyle>
          <a:p>
            <a:r>
              <a:rPr sz="365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OESTROGEN</a:t>
            </a:r>
          </a:p>
        </p:txBody>
      </p:sp>
      <p:sp>
        <p:nvSpPr>
          <p:cNvPr id="226" name="Transdermal preparations safer and more convenient…"/>
          <p:cNvSpPr txBox="1">
            <a:spLocks noGrp="1"/>
          </p:cNvSpPr>
          <p:nvPr>
            <p:ph type="body" idx="1"/>
          </p:nvPr>
        </p:nvSpPr>
        <p:spPr>
          <a:xfrm>
            <a:off x="643007" y="1933421"/>
            <a:ext cx="11489529" cy="4128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/>
              <a:t> </a:t>
            </a:r>
            <a:r>
              <a:rPr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Transdermal preparations</a:t>
            </a: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are </a:t>
            </a:r>
            <a:r>
              <a:rPr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safer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548640" lvl="2" indent="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274320" lvl="1" indent="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 increased risk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cancer (&lt;5 </a:t>
            </a:r>
            <a:r>
              <a:rPr lang="en-GB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yrs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274320" lvl="1" indent="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74320" lvl="1" indent="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No Increased risk blood clot</a:t>
            </a:r>
            <a:endParaRPr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569" y="213789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822" y="227630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269" y="4338822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5858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TEP 2: PROGESTOGEN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702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5600" b="0" spc="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lvl1pPr>
          </a:lstStyle>
          <a:p>
            <a:br>
              <a:rPr lang="en-GB" sz="3000" b="1" u="sng" dirty="0"/>
            </a:br>
            <a:r>
              <a:rPr sz="3600" b="1" u="sng" dirty="0">
                <a:solidFill>
                  <a:schemeClr val="tx1"/>
                </a:solidFill>
                <a:latin typeface="+mj-lt"/>
              </a:rPr>
              <a:t>Progestogen/Progesterone</a:t>
            </a:r>
          </a:p>
        </p:txBody>
      </p:sp>
      <p:sp>
        <p:nvSpPr>
          <p:cNvPr id="231" name="All women with a uterus need a progestogen…"/>
          <p:cNvSpPr txBox="1">
            <a:spLocks noGrp="1"/>
          </p:cNvSpPr>
          <p:nvPr>
            <p:ph type="body" idx="1"/>
          </p:nvPr>
        </p:nvSpPr>
        <p:spPr>
          <a:xfrm>
            <a:off x="603250" y="1719258"/>
            <a:ext cx="10557073" cy="4533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14300" indent="-114300" defTabSz="457200">
              <a:spcBef>
                <a:spcPts val="500"/>
              </a:spcBef>
              <a:buSzPct val="100000"/>
              <a:buFont typeface="Arial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/>
              <a:t> </a:t>
            </a:r>
            <a:r>
              <a:rPr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All women with a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womb</a:t>
            </a:r>
            <a:r>
              <a:rPr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need a progestogen</a:t>
            </a:r>
          </a:p>
          <a:p>
            <a:pPr marL="0" indent="0" defTabSz="457200">
              <a:spcBef>
                <a:spcPts val="500"/>
              </a:spcBef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388620" lvl="1" indent="-114300" defTabSz="457200">
              <a:buSzPct val="100000"/>
              <a:buFont typeface="Arial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</a:t>
            </a: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ide effects</a:t>
            </a:r>
          </a:p>
          <a:p>
            <a:pPr marL="662940" lvl="2" indent="-114300" defTabSz="457200">
              <a:buSzPct val="100000"/>
              <a:buFont typeface="Arial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Bloating</a:t>
            </a:r>
          </a:p>
          <a:p>
            <a:pPr marL="662940" lvl="2" indent="-114300" defTabSz="457200">
              <a:buSzPct val="100000"/>
              <a:buFont typeface="Arial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Low mood</a:t>
            </a:r>
          </a:p>
          <a:p>
            <a:pPr marL="548640" lvl="2" indent="0" defTabSz="45720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274320" lvl="1" indent="0" defTabSz="45720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Less side effects and lower Risk with Progesterone</a:t>
            </a:r>
          </a:p>
          <a:p>
            <a:pPr marL="274320" lvl="1" indent="0" defTabSz="45720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UTROGESTAN</a:t>
            </a:r>
          </a:p>
          <a:p>
            <a:pPr marL="274320" lvl="1" indent="0" defTabSz="45720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8620" lvl="1" indent="-114300" defTabSz="457200">
              <a:buSzPct val="100000"/>
              <a:buFont typeface="Arial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lvl="1" indent="0" defTabSz="457200"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832" y="64259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341" y="3475306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649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Utrogestan (micronised progesterone)…"/>
          <p:cNvSpPr txBox="1">
            <a:spLocks noGrp="1"/>
          </p:cNvSpPr>
          <p:nvPr>
            <p:ph type="body" idx="1"/>
          </p:nvPr>
        </p:nvSpPr>
        <p:spPr>
          <a:xfrm>
            <a:off x="603250" y="872359"/>
            <a:ext cx="10557073" cy="53799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Utrogestan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(</a:t>
            </a:r>
            <a:r>
              <a:rPr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micronised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progesterone)</a:t>
            </a: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Neutral risk Breast Cancer (5 years)</a:t>
            </a: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Helps sleep</a:t>
            </a:r>
            <a:endParaRPr sz="3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Sequential: 200mg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(at night)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for 1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days of each month (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if still having periods or stopped recently)</a:t>
            </a:r>
          </a:p>
          <a:p>
            <a:pPr marL="0" indent="0" algn="ctr" defTabSz="457200"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</a:t>
            </a:r>
            <a:r>
              <a:rPr lang="en-GB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ontinuous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</a:t>
            </a:r>
            <a:r>
              <a:rPr lang="en-GB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ombined</a:t>
            </a: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100mg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(at night)</a:t>
            </a:r>
          </a:p>
          <a:p>
            <a:pPr marL="0" indent="0" algn="ctr" defTabSz="457200"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Can use vaginally if side effects 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57200"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</a:t>
            </a: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ctr" defTabSz="457200">
              <a:spcBef>
                <a:spcPts val="500"/>
              </a:spcBef>
              <a:buSzTx/>
              <a:buNone/>
              <a:defRPr sz="4200" u="sng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Mirena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IUS</a:t>
            </a:r>
            <a:r>
              <a:rPr lang="en-GB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- 5 years only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1" y="422253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21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is </a:t>
            </a:r>
            <a:r>
              <a:rPr lang="en-GB" dirty="0" err="1"/>
              <a:t>peri</a:t>
            </a:r>
            <a:r>
              <a:rPr lang="en-GB" dirty="0"/>
              <a:t> v menopause?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Menopause in the workplace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Symptoms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Menopausal Hormone therapy</a:t>
            </a:r>
          </a:p>
          <a:p>
            <a:pPr marL="0" indent="0">
              <a:buNone/>
            </a:pPr>
            <a:r>
              <a:rPr lang="en-GB" dirty="0"/>
              <a:t>	Risk v benefit</a:t>
            </a:r>
          </a:p>
          <a:p>
            <a:pPr marL="0" indent="0">
              <a:buNone/>
            </a:pPr>
            <a:r>
              <a:rPr lang="en-GB" dirty="0"/>
              <a:t>	Systemic</a:t>
            </a:r>
          </a:p>
          <a:p>
            <a:pPr marL="0" indent="0">
              <a:buNone/>
            </a:pPr>
            <a:r>
              <a:rPr lang="en-GB" dirty="0"/>
              <a:t>	Genital syndrome of Menopause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Alternative treatments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74" y="2962426"/>
            <a:ext cx="4281488" cy="22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Progesterone/</a:t>
            </a:r>
            <a:r>
              <a:rPr lang="en-GB" dirty="0" err="1"/>
              <a:t>Progestagens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1530584" y="1186481"/>
            <a:ext cx="58166" cy="46739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Increase dose if &gt;100mcg patch/4 pumps/Sprays</a:t>
            </a:r>
          </a:p>
          <a:p>
            <a:pPr lvl="1"/>
            <a:r>
              <a:rPr lang="en-GB" dirty="0"/>
              <a:t>From 100-200mg or 200mg-300mg</a:t>
            </a:r>
          </a:p>
          <a:p>
            <a:endParaRPr lang="en-GB" dirty="0"/>
          </a:p>
          <a:p>
            <a:r>
              <a:rPr lang="en-GB" dirty="0" err="1"/>
              <a:t>Utrogestan</a:t>
            </a:r>
            <a:r>
              <a:rPr lang="en-GB" dirty="0"/>
              <a:t> Neutral risk breast cancer (5 years data)</a:t>
            </a:r>
          </a:p>
          <a:p>
            <a:pPr lvl="1"/>
            <a:r>
              <a:rPr lang="en-GB" dirty="0"/>
              <a:t>Can be used PV-same dose as tablets</a:t>
            </a:r>
          </a:p>
          <a:p>
            <a:pPr lvl="1"/>
            <a:r>
              <a:rPr lang="en-GB" dirty="0"/>
              <a:t>Double dose if bleeding uncontrolled</a:t>
            </a:r>
          </a:p>
          <a:p>
            <a:endParaRPr lang="en-GB" dirty="0"/>
          </a:p>
          <a:p>
            <a:r>
              <a:rPr lang="en-GB" dirty="0" err="1"/>
              <a:t>Mirena</a:t>
            </a:r>
            <a:r>
              <a:rPr lang="en-GB" dirty="0"/>
              <a:t>-only licensed IUS for EP</a:t>
            </a:r>
          </a:p>
          <a:p>
            <a:endParaRPr lang="en-GB" dirty="0"/>
          </a:p>
          <a:p>
            <a:r>
              <a:rPr lang="en-GB" dirty="0" err="1"/>
              <a:t>Desogestrol</a:t>
            </a:r>
            <a:r>
              <a:rPr lang="en-GB" dirty="0"/>
              <a:t> lower risk of VTE than NET/Provera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48" y="3862108"/>
            <a:ext cx="1691640" cy="1691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18" y="124193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92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HRT shortages &amp; updates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03250" y="1608151"/>
            <a:ext cx="10985500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British Menopause society has regular updates; </a:t>
            </a:r>
            <a:r>
              <a:rPr lang="en-GB" dirty="0">
                <a:hlinkClick r:id="rId2"/>
              </a:rPr>
              <a:t>www.bms.org.uk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Conversion</a:t>
            </a:r>
          </a:p>
          <a:p>
            <a:endParaRPr lang="en-GB" dirty="0"/>
          </a:p>
          <a:p>
            <a:pPr lvl="1"/>
            <a:r>
              <a:rPr lang="en-GB" dirty="0"/>
              <a:t>2 pumps gel= 50mcg patch=3 sprays </a:t>
            </a:r>
            <a:r>
              <a:rPr lang="en-GB" dirty="0" err="1"/>
              <a:t>Lenzetto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Progestagens</a:t>
            </a:r>
            <a:endParaRPr lang="en-GB" b="1" dirty="0"/>
          </a:p>
          <a:p>
            <a:pPr lvl="1"/>
            <a:endParaRPr lang="en-GB" dirty="0"/>
          </a:p>
          <a:p>
            <a:pPr lvl="1"/>
            <a:r>
              <a:rPr lang="en-GB" dirty="0"/>
              <a:t>Over 100mcg patch/4 pumps gel needs either </a:t>
            </a:r>
            <a:r>
              <a:rPr lang="en-GB" dirty="0" err="1"/>
              <a:t>Mirena</a:t>
            </a:r>
            <a:r>
              <a:rPr lang="en-GB" dirty="0"/>
              <a:t> or Double </a:t>
            </a:r>
            <a:r>
              <a:rPr lang="en-GB" dirty="0" err="1"/>
              <a:t>Prog</a:t>
            </a:r>
            <a:endParaRPr lang="en-GB" dirty="0"/>
          </a:p>
          <a:p>
            <a:endParaRPr lang="en-GB" dirty="0"/>
          </a:p>
          <a:p>
            <a:r>
              <a:rPr lang="en-GB" b="1" dirty="0" err="1"/>
              <a:t>Lenzetto</a:t>
            </a:r>
            <a:endParaRPr lang="en-GB" b="1" dirty="0"/>
          </a:p>
          <a:p>
            <a:endParaRPr lang="en-GB" b="1" dirty="0"/>
          </a:p>
          <a:p>
            <a:pPr lvl="1"/>
            <a:r>
              <a:rPr lang="en-GB" dirty="0"/>
              <a:t>Apply to inner thigh-NOT ARM-as better absorption and less </a:t>
            </a:r>
            <a:r>
              <a:rPr lang="en-GB" dirty="0" err="1"/>
              <a:t>mastalgia</a:t>
            </a:r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80" y="437654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216" y="31941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9552" y="23565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0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Bleeding on HRT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1509512" y="1186481"/>
            <a:ext cx="79237" cy="46739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Bleeding up to 6 months from starting or changing HRT doesn’t require investigation</a:t>
            </a:r>
          </a:p>
          <a:p>
            <a:endParaRPr lang="en-GB" dirty="0"/>
          </a:p>
          <a:p>
            <a:r>
              <a:rPr lang="en-GB" dirty="0"/>
              <a:t>Women with BMI over 30 should be considered for </a:t>
            </a:r>
            <a:r>
              <a:rPr lang="en-GB" dirty="0" err="1"/>
              <a:t>Mirena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Probability of EC with PMB no HRT-10%</a:t>
            </a:r>
          </a:p>
          <a:p>
            <a:pPr lvl="1"/>
            <a:r>
              <a:rPr lang="en-GB" dirty="0"/>
              <a:t>&lt;3mm 0.6-0.8%</a:t>
            </a:r>
          </a:p>
          <a:p>
            <a:pPr lvl="1"/>
            <a:r>
              <a:rPr lang="en-GB" dirty="0"/>
              <a:t>&gt;3mm 20-22%</a:t>
            </a:r>
          </a:p>
          <a:p>
            <a:endParaRPr lang="en-GB" dirty="0"/>
          </a:p>
          <a:p>
            <a:r>
              <a:rPr lang="en-GB" dirty="0"/>
              <a:t>On HRT &lt;1%</a:t>
            </a:r>
          </a:p>
          <a:p>
            <a:pPr lvl="1"/>
            <a:r>
              <a:rPr lang="en-GB" dirty="0"/>
              <a:t>If ET (scan) &lt;5mm 0.1-0.2%</a:t>
            </a:r>
          </a:p>
          <a:p>
            <a:pPr lvl="1"/>
            <a:r>
              <a:rPr lang="en-GB" dirty="0"/>
              <a:t>If ET &gt;5mm 2-5%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66" y="3555872"/>
            <a:ext cx="3721608" cy="26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575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Androgens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Testosterone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85" y="3139122"/>
            <a:ext cx="3028950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65" y="2363152"/>
            <a:ext cx="3257550" cy="140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853" y="3896359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TEP 4: CONTRACEPTION"/>
          <p:cNvSpPr txBox="1">
            <a:spLocks noGrp="1"/>
          </p:cNvSpPr>
          <p:nvPr>
            <p:ph type="title"/>
          </p:nvPr>
        </p:nvSpPr>
        <p:spPr>
          <a:xfrm>
            <a:off x="982718" y="421877"/>
            <a:ext cx="10058400" cy="8498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5600" b="0" spc="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CONTRACEPTION</a:t>
            </a:r>
          </a:p>
        </p:txBody>
      </p:sp>
      <p:sp>
        <p:nvSpPr>
          <p:cNvPr id="244" name="Need contraception until age 55…"/>
          <p:cNvSpPr txBox="1">
            <a:spLocks noGrp="1"/>
          </p:cNvSpPr>
          <p:nvPr>
            <p:ph type="body" idx="1"/>
          </p:nvPr>
        </p:nvSpPr>
        <p:spPr>
          <a:xfrm>
            <a:off x="603250" y="1271752"/>
            <a:ext cx="9431368" cy="4549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57200">
              <a:lnSpc>
                <a:spcPct val="81000"/>
              </a:lnSpc>
              <a:spcBef>
                <a:spcPts val="500"/>
              </a:spcBef>
              <a:buSzPct val="100000"/>
              <a:buNone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/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Need contraception until age 55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HRT is not contraceptive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Mirena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-IUS</a:t>
            </a:r>
          </a:p>
          <a:p>
            <a:pPr lvl="1" defTabSz="457200">
              <a:lnSpc>
                <a:spcPct val="81000"/>
              </a:lnSpc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Contraception and progestogen in HRT</a:t>
            </a: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Combined pill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can be used until aged 50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457200">
              <a:lnSpc>
                <a:spcPct val="81000"/>
              </a:lnSpc>
              <a:spcBef>
                <a:spcPts val="500"/>
              </a:spcBef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1" defTabSz="457200">
              <a:lnSpc>
                <a:spcPct val="81000"/>
              </a:lnSpc>
              <a:buSzPct val="100000"/>
              <a:defRPr sz="56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contraception,  symptoms, bone protection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93" y="407860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36" y="1699698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55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NON HORMONAL TREAT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5600" b="0" spc="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NON HORMONAL TREATMENTS</a:t>
            </a:r>
          </a:p>
        </p:txBody>
      </p:sp>
      <p:sp>
        <p:nvSpPr>
          <p:cNvPr id="250" name="Diet and lifestyle:…"/>
          <p:cNvSpPr txBox="1">
            <a:spLocks noGrp="1"/>
          </p:cNvSpPr>
          <p:nvPr>
            <p:ph type="body" idx="1"/>
          </p:nvPr>
        </p:nvSpPr>
        <p:spPr>
          <a:xfrm>
            <a:off x="603250" y="1902372"/>
            <a:ext cx="8261958" cy="412257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Diet and lifestyle:</a:t>
            </a:r>
          </a:p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Smoking, alcohol, caffeine, exercise, BMI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fermented foods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Herbal:</a:t>
            </a:r>
          </a:p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Phyto-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oestrogens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black cohosh, St John’s Wort </a:t>
            </a:r>
          </a:p>
          <a:p>
            <a:pPr marL="0" indent="0" defTabSz="457200">
              <a:lnSpc>
                <a:spcPct val="81000"/>
              </a:lnSpc>
              <a:spcBef>
                <a:spcPts val="50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Jubilat Semibold"/>
                <a:cs typeface="Jubilat Semibold"/>
                <a:sym typeface="Jubilat Semibold"/>
              </a:rPr>
              <a:t>Hot flushes:</a:t>
            </a: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enlafaxine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gabapentin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clonidine, oxybutynin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Jubilat Semibold"/>
                <a:cs typeface="Jubilat Semibold"/>
                <a:sym typeface="Jubilat Semibold"/>
              </a:rPr>
              <a:t>CBT:</a:t>
            </a: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leep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and hot flushes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hlinkClick r:id="rId2"/>
              </a:rPr>
              <a:t>https://www.womens-health-concern.org/help-and-advice/factsheets/cognitive-behaviour-therapy-cbt-menopausal-symptoms/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defTabSz="422275">
              <a:spcBef>
                <a:spcPts val="350"/>
              </a:spcBef>
              <a:buSzTx/>
              <a:buNone/>
              <a:defRPr sz="4200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 place for plant based ‘bioidentical’ hormones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892" y="217171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17" y="46177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8515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BF42002-8540-4BA6-A231-A9E836121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NATURAL MENOPAUSE</a:t>
            </a:r>
            <a:br>
              <a:rPr lang="en-GB" altLang="en-US" dirty="0"/>
            </a:br>
            <a:r>
              <a:rPr lang="en-GB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Anne Henderson</a:t>
            </a:r>
            <a:endParaRPr lang="en-GB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B02CD77-1412-4AD3-82AE-72841BEC6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1709" y="2404689"/>
            <a:ext cx="6711950" cy="4195762"/>
          </a:xfrm>
        </p:spPr>
        <p:txBody>
          <a:bodyPr/>
          <a:lstStyle/>
          <a:p>
            <a:r>
              <a:rPr lang="en-GB" altLang="en-US" sz="3200" dirty="0"/>
              <a:t>Published by Dorling Kindersley</a:t>
            </a:r>
          </a:p>
          <a:p>
            <a:r>
              <a:rPr lang="en-GB" altLang="en-US" sz="3200" dirty="0"/>
              <a:t>March 2021 – available on Amazon in hardback and audiobook</a:t>
            </a:r>
          </a:p>
          <a:p>
            <a:r>
              <a:rPr lang="en-GB" altLang="en-US" sz="3200" dirty="0"/>
              <a:t>Holistic approach to peri-menopause and menopause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80" y="2530602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VVA/Genital Syndrome of Menopause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Prevalence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Symptoms &amp; signs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Treatment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Cases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141664"/>
            <a:ext cx="1733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Prevalence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Commonly unrecognised by clinicians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Commonly unrecognised by women &amp; partners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Affects &gt;50% of post reproductive women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66% don’t disclose to menopause specialists </a:t>
            </a:r>
          </a:p>
          <a:p>
            <a:pPr lvl="1"/>
            <a:r>
              <a:rPr lang="en-GB" altLang="en-US" dirty="0"/>
              <a:t>BMS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92" y="4558197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39" y="165017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7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Symptoms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dirty="0"/>
              <a:t>Vaginal dryness and itching</a:t>
            </a:r>
          </a:p>
          <a:p>
            <a:pPr eaLnBrk="1" hangingPunct="1"/>
            <a:r>
              <a:rPr lang="en-GB" altLang="en-US" dirty="0"/>
              <a:t>Discharge</a:t>
            </a:r>
          </a:p>
          <a:p>
            <a:pPr eaLnBrk="1" hangingPunct="1"/>
            <a:r>
              <a:rPr lang="en-GB" altLang="en-US" dirty="0"/>
              <a:t>Reduced lubrication</a:t>
            </a:r>
          </a:p>
          <a:p>
            <a:pPr eaLnBrk="1" hangingPunct="1"/>
            <a:r>
              <a:rPr lang="en-GB" altLang="en-US" dirty="0"/>
              <a:t>Dyspareunia</a:t>
            </a:r>
          </a:p>
          <a:p>
            <a:pPr lvl="1" eaLnBrk="1" hangingPunct="1"/>
            <a:r>
              <a:rPr lang="en-GB" altLang="en-US" dirty="0"/>
              <a:t>Reduced libido</a:t>
            </a:r>
          </a:p>
          <a:p>
            <a:pPr lvl="1" eaLnBrk="1" hangingPunct="1"/>
            <a:r>
              <a:rPr lang="en-GB" altLang="en-US" dirty="0"/>
              <a:t>Reduced orgasmic potential</a:t>
            </a:r>
          </a:p>
          <a:p>
            <a:pPr marL="274320" lvl="1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Increasing overactive bladder symptoms</a:t>
            </a:r>
          </a:p>
          <a:p>
            <a:pPr lvl="1"/>
            <a:r>
              <a:rPr lang="en-GB" altLang="en-US" dirty="0"/>
              <a:t>Ask about leakage at orgasm/</a:t>
            </a:r>
            <a:r>
              <a:rPr lang="en-GB" altLang="en-US" dirty="0" err="1"/>
              <a:t>nocturia</a:t>
            </a: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Reduced Quality of life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852739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8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ircle"/>
          <p:cNvSpPr/>
          <p:nvPr/>
        </p:nvSpPr>
        <p:spPr>
          <a:xfrm>
            <a:off x="8680740" y="2662721"/>
            <a:ext cx="2231006" cy="2231006"/>
          </a:xfrm>
          <a:prstGeom prst="ellipse">
            <a:avLst/>
          </a:prstGeom>
          <a:solidFill>
            <a:srgbClr val="C69DA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8" name="Circle"/>
          <p:cNvSpPr/>
          <p:nvPr/>
        </p:nvSpPr>
        <p:spPr>
          <a:xfrm>
            <a:off x="6387796" y="376984"/>
            <a:ext cx="2231006" cy="2231006"/>
          </a:xfrm>
          <a:prstGeom prst="ellipse">
            <a:avLst/>
          </a:prstGeom>
          <a:solidFill>
            <a:srgbClr val="A6B7D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9" name="Circle"/>
          <p:cNvSpPr/>
          <p:nvPr/>
        </p:nvSpPr>
        <p:spPr>
          <a:xfrm>
            <a:off x="2364673" y="446027"/>
            <a:ext cx="2231006" cy="2231006"/>
          </a:xfrm>
          <a:prstGeom prst="ellipse">
            <a:avLst/>
          </a:prstGeom>
          <a:solidFill>
            <a:srgbClr val="D4B26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0" name="Circle"/>
          <p:cNvSpPr/>
          <p:nvPr/>
        </p:nvSpPr>
        <p:spPr>
          <a:xfrm>
            <a:off x="498868" y="2690131"/>
            <a:ext cx="2473432" cy="2473432"/>
          </a:xfrm>
          <a:prstGeom prst="ellipse">
            <a:avLst/>
          </a:prstGeom>
          <a:solidFill>
            <a:srgbClr val="C69DA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1" name="Circle"/>
          <p:cNvSpPr/>
          <p:nvPr/>
        </p:nvSpPr>
        <p:spPr>
          <a:xfrm>
            <a:off x="2953429" y="4316404"/>
            <a:ext cx="2231006" cy="2231006"/>
          </a:xfrm>
          <a:prstGeom prst="ellipse">
            <a:avLst/>
          </a:prstGeom>
          <a:solidFill>
            <a:srgbClr val="B5B89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2" name="Circle"/>
          <p:cNvSpPr/>
          <p:nvPr/>
        </p:nvSpPr>
        <p:spPr>
          <a:xfrm>
            <a:off x="6387796" y="4488122"/>
            <a:ext cx="2231006" cy="2231006"/>
          </a:xfrm>
          <a:prstGeom prst="ellipse">
            <a:avLst/>
          </a:prstGeom>
          <a:solidFill>
            <a:srgbClr val="D4B265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WHY?"/>
          <p:cNvSpPr txBox="1"/>
          <p:nvPr/>
        </p:nvSpPr>
        <p:spPr>
          <a:xfrm>
            <a:off x="3969643" y="2634669"/>
            <a:ext cx="6010303" cy="158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 fontScale="92500" lnSpcReduction="10000"/>
          </a:bodyPr>
          <a:lstStyle>
            <a:lvl1pPr algn="l" defTabSz="330200">
              <a:defRPr sz="2200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lvl1pPr>
          </a:lstStyle>
          <a:p>
            <a:pPr hangingPunct="0"/>
            <a:r>
              <a:rPr sz="11000" kern="0"/>
              <a:t>WHY?</a:t>
            </a:r>
          </a:p>
        </p:txBody>
      </p:sp>
      <p:sp>
        <p:nvSpPr>
          <p:cNvPr id="185" name="The average woman spends a third of her life post-menopausal"/>
          <p:cNvSpPr txBox="1"/>
          <p:nvPr/>
        </p:nvSpPr>
        <p:spPr>
          <a:xfrm>
            <a:off x="2499115" y="1166551"/>
            <a:ext cx="196212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91440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pPr algn="ctr" hangingPunct="0"/>
            <a:r>
              <a:rPr sz="1600" kern="0"/>
              <a:t>The average woman spends a third of her life post-menopausal</a:t>
            </a:r>
          </a:p>
        </p:txBody>
      </p:sp>
      <p:sp>
        <p:nvSpPr>
          <p:cNvPr id="186" name="¾ of women said that the menopause had caused them to change their lives. 50% felt it had an adverse affect"/>
          <p:cNvSpPr txBox="1"/>
          <p:nvPr/>
        </p:nvSpPr>
        <p:spPr>
          <a:xfrm>
            <a:off x="754522" y="3156298"/>
            <a:ext cx="1962124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2600" kern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¾</a:t>
            </a:r>
            <a:r>
              <a:rPr sz="1600" kern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 of women said that the menopause had caused them to change their lives. 50% felt it had an adverse affect</a:t>
            </a:r>
          </a:p>
        </p:txBody>
      </p:sp>
      <p:sp>
        <p:nvSpPr>
          <p:cNvPr id="187" name="45%…"/>
          <p:cNvSpPr txBox="1"/>
          <p:nvPr/>
        </p:nvSpPr>
        <p:spPr>
          <a:xfrm>
            <a:off x="3087870" y="4710693"/>
            <a:ext cx="1962124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2600" kern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45%</a:t>
            </a:r>
          </a:p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1600" kern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of women say the menopause has affected their work</a:t>
            </a:r>
          </a:p>
        </p:txBody>
      </p:sp>
      <p:sp>
        <p:nvSpPr>
          <p:cNvPr id="188" name="51%…"/>
          <p:cNvSpPr txBox="1"/>
          <p:nvPr/>
        </p:nvSpPr>
        <p:spPr>
          <a:xfrm>
            <a:off x="6522237" y="4885480"/>
            <a:ext cx="1962124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2600" kern="0" dirty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51%</a:t>
            </a:r>
          </a:p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1600" kern="0" dirty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of women say that the menopause has affected their sex lives</a:t>
            </a:r>
          </a:p>
        </p:txBody>
      </p:sp>
      <p:sp>
        <p:nvSpPr>
          <p:cNvPr id="189" name="4.3 million women in the UK over 50 are in employment"/>
          <p:cNvSpPr txBox="1"/>
          <p:nvPr/>
        </p:nvSpPr>
        <p:spPr>
          <a:xfrm>
            <a:off x="6522237" y="851287"/>
            <a:ext cx="1962124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1600" kern="0" dirty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1/3 of  women who consulted their GP about menopausal symptoms were not offered HRT</a:t>
            </a:r>
            <a:endParaRPr sz="1600" kern="0" dirty="0">
              <a:solidFill>
                <a:srgbClr val="FFFFFF"/>
              </a:solidFill>
              <a:latin typeface="Jubilat Semibold"/>
              <a:ea typeface="Jubilat Semibold"/>
              <a:cs typeface="Jubilat Semibold"/>
              <a:sym typeface="Jubilat Semibold"/>
            </a:endParaRPr>
          </a:p>
        </p:txBody>
      </p:sp>
      <p:sp>
        <p:nvSpPr>
          <p:cNvPr id="190" name="50%…"/>
          <p:cNvSpPr txBox="1"/>
          <p:nvPr/>
        </p:nvSpPr>
        <p:spPr>
          <a:xfrm>
            <a:off x="8815181" y="2978229"/>
            <a:ext cx="1962124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2600" kern="0" dirty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50%</a:t>
            </a:r>
          </a:p>
          <a:p>
            <a:pPr algn="ctr" hangingPunct="0">
              <a:defRPr sz="320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1600" kern="0" dirty="0">
                <a:solidFill>
                  <a:srgbClr val="FFFFFF"/>
                </a:solidFill>
                <a:latin typeface="Jubilat Semibold"/>
                <a:ea typeface="Jubilat Semibold"/>
                <a:cs typeface="Jubilat Semibold"/>
                <a:sym typeface="Jubilat Semibold"/>
              </a:rPr>
              <a:t>of women had not consulted a healthcare professional</a:t>
            </a:r>
          </a:p>
        </p:txBody>
      </p:sp>
    </p:spTree>
    <p:extLst>
      <p:ext uri="{BB962C8B-B14F-4D97-AF65-F5344CB8AC3E}">
        <p14:creationId xmlns:p14="http://schemas.microsoft.com/office/powerpoint/2010/main" val="13959504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 txBox="1">
            <a:spLocks noGrp="1"/>
          </p:cNvSpPr>
          <p:nvPr/>
        </p:nvSpPr>
        <p:spPr bwMode="auto">
          <a:xfrm>
            <a:off x="4648200" y="624840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BMS October 2014</a:t>
            </a:r>
          </a:p>
        </p:txBody>
      </p:sp>
      <p:pic>
        <p:nvPicPr>
          <p:cNvPr id="16387" name="Picture 2" descr="1-4_char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8332788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6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Topical Oestrogens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Img systemic absorption per annum</a:t>
            </a:r>
          </a:p>
          <a:p>
            <a:pPr eaLnBrk="1" hangingPunct="1"/>
            <a:r>
              <a:rPr lang="en-GB" altLang="en-US"/>
              <a:t>Hyperplasia as common as in PM women Controls)</a:t>
            </a:r>
          </a:p>
          <a:p>
            <a:pPr lvl="1" eaLnBrk="1" hangingPunct="1"/>
            <a:r>
              <a:rPr lang="en-GB" altLang="en-US" sz="1800"/>
              <a:t>No need for Progestogenic cover</a:t>
            </a:r>
          </a:p>
          <a:p>
            <a:pPr eaLnBrk="1" hangingPunct="1"/>
            <a:r>
              <a:rPr lang="en-GB" altLang="en-US"/>
              <a:t>Tablet</a:t>
            </a:r>
          </a:p>
          <a:p>
            <a:pPr lvl="1" eaLnBrk="1" hangingPunct="1"/>
            <a:r>
              <a:rPr lang="en-GB" altLang="en-US" sz="1800"/>
              <a:t>25mcg-greatest improvement-5-10pg/ml</a:t>
            </a:r>
          </a:p>
          <a:p>
            <a:pPr lvl="1" eaLnBrk="1" hangingPunct="1"/>
            <a:r>
              <a:rPr lang="en-GB" altLang="en-US" sz="1800"/>
              <a:t>10mcg-&lt;5pg/ml (70% effective)</a:t>
            </a:r>
          </a:p>
          <a:p>
            <a:pPr eaLnBrk="1" hangingPunct="1"/>
            <a:r>
              <a:rPr lang="en-GB" altLang="en-US"/>
              <a:t>Cream</a:t>
            </a:r>
          </a:p>
          <a:p>
            <a:pPr lvl="1" eaLnBrk="1" hangingPunct="1"/>
            <a:r>
              <a:rPr lang="en-GB" altLang="en-US" sz="1800"/>
              <a:t> oestriol-less potent</a:t>
            </a:r>
          </a:p>
          <a:p>
            <a:pPr eaLnBrk="1" hangingPunct="1"/>
            <a:r>
              <a:rPr lang="en-GB" altLang="en-US"/>
              <a:t>Ring</a:t>
            </a:r>
          </a:p>
          <a:p>
            <a:pPr lvl="1" eaLnBrk="1" hangingPunct="1"/>
            <a:r>
              <a:rPr lang="en-GB" altLang="en-US" sz="1800"/>
              <a:t>Similar efficacy-ease of use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2595862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731184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581525"/>
            <a:ext cx="2190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25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en-GB" dirty="0" err="1"/>
              <a:t>Prasterone-Interosa</a:t>
            </a:r>
            <a:endParaRPr lang="en-GB" dirty="0"/>
          </a:p>
          <a:p>
            <a:pPr marL="91440" indent="-91440" eaLnBrk="1" fontAlgn="auto" hangingPunct="1">
              <a:defRPr/>
            </a:pPr>
            <a:r>
              <a:rPr lang="en-GB" dirty="0" err="1"/>
              <a:t>Vagirux</a:t>
            </a:r>
            <a:endParaRPr lang="en-GB" dirty="0"/>
          </a:p>
          <a:p>
            <a:pPr marL="265176" lvl="1" indent="-137160" eaLnBrk="1" fontAlgn="auto" hangingPunct="1">
              <a:defRPr/>
            </a:pPr>
            <a:endParaRPr lang="en-GB" dirty="0"/>
          </a:p>
          <a:p>
            <a:pPr marL="470916" lvl="1" indent="-342900" eaLnBrk="1" fontAlgn="auto" hangingPunct="1">
              <a:defRPr/>
            </a:pPr>
            <a:r>
              <a:rPr lang="en-GB" sz="2000" dirty="0" err="1"/>
              <a:t>IMVaggis</a:t>
            </a:r>
            <a:endParaRPr lang="en-GB" sz="2000" dirty="0"/>
          </a:p>
          <a:p>
            <a:pPr marL="265176" lvl="1" indent="-137160" eaLnBrk="1" fontAlgn="auto" hangingPunct="1">
              <a:defRPr/>
            </a:pPr>
            <a:endParaRPr lang="en-GB" dirty="0"/>
          </a:p>
          <a:p>
            <a:pPr marL="470916" lvl="1" indent="-342900" eaLnBrk="1" fontAlgn="auto" hangingPunct="1">
              <a:defRPr/>
            </a:pPr>
            <a:r>
              <a:rPr lang="en-GB" sz="2000" dirty="0"/>
              <a:t>Laser therapy</a:t>
            </a:r>
          </a:p>
          <a:p>
            <a:pPr marL="128016" lvl="1" indent="0" eaLnBrk="1" fontAlgn="auto" hangingPunct="1">
              <a:buNone/>
              <a:defRPr/>
            </a:pPr>
            <a:r>
              <a:rPr lang="en-GB" sz="2000" dirty="0"/>
              <a:t>	-US FDA alert</a:t>
            </a:r>
          </a:p>
          <a:p>
            <a:pPr marL="128016" lvl="1" indent="0" eaLnBrk="1" fontAlgn="auto" hangingPunct="1">
              <a:buNone/>
              <a:defRPr/>
            </a:pPr>
            <a:r>
              <a:rPr lang="en-GB" sz="2000" dirty="0"/>
              <a:t>	-Limited evidence to support</a:t>
            </a:r>
          </a:p>
          <a:p>
            <a:pPr marL="128016" lvl="1" indent="0" eaLnBrk="1" fontAlgn="auto" hangingPunct="1">
              <a:buNone/>
              <a:defRPr/>
            </a:pPr>
            <a:r>
              <a:rPr lang="en-GB" sz="2000" dirty="0"/>
              <a:t>	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6336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03" y="3557588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150" y="585789"/>
            <a:ext cx="19431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977" y="5062258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3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Non hormonal treatments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Water based </a:t>
            </a:r>
            <a:r>
              <a:rPr lang="en-GB" altLang="en-US" dirty="0" err="1"/>
              <a:t>remoisturisers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WB Yes-on prescription-high osmolality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Lubricants</a:t>
            </a:r>
          </a:p>
          <a:p>
            <a:pPr lvl="1" eaLnBrk="1" hangingPunct="1"/>
            <a:r>
              <a:rPr lang="en-GB" altLang="en-US" dirty="0"/>
              <a:t>Oil based ‘Yes’</a:t>
            </a:r>
          </a:p>
          <a:p>
            <a:pPr lvl="1" eaLnBrk="1" hangingPunct="1"/>
            <a:r>
              <a:rPr lang="en-GB" altLang="en-US" dirty="0"/>
              <a:t>Coconut oil</a:t>
            </a:r>
          </a:p>
          <a:p>
            <a:pPr lvl="1" eaLnBrk="1" hangingPunct="1"/>
            <a:r>
              <a:rPr lang="en-GB" altLang="en-US" dirty="0"/>
              <a:t>Daily massage and stretch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8" y="2919096"/>
            <a:ext cx="15525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4" y="188563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9" y="4069080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28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Orgasmic Function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Ensure adequate Oestrogen-Systemic and topical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Reduced libido 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Reduced orgasmic function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37" y="43048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36" y="421876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7" y="2516079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3837966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7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/>
              <a:t>Menopause and partners</a:t>
            </a:r>
          </a:p>
        </p:txBody>
      </p:sp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ABEF3800-73BB-42D9-B7E6-5C1EFDBB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Data from the British Menopause Society highlights that the menopause is an issue for relationships, and work</a:t>
            </a:r>
          </a:p>
          <a:p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Menopause is relevant to everyone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BEA92673-4C32-49F2-B897-7FAFD5F26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7" y="745950"/>
            <a:ext cx="2945022" cy="2732594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E17F2C4-8811-41F4-8FD6-C12B536B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45" y="727695"/>
            <a:ext cx="3082184" cy="2750849"/>
          </a:xfrm>
          <a:prstGeom prst="rect">
            <a:avLst/>
          </a:prstGeom>
        </p:spPr>
      </p:pic>
      <p:pic>
        <p:nvPicPr>
          <p:cNvPr id="7" name="Picture 6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8BA4072B-3438-4F20-9658-F997EE56C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1" y="3531424"/>
            <a:ext cx="2942168" cy="2668957"/>
          </a:xfrm>
          <a:prstGeom prst="rect">
            <a:avLst/>
          </a:prstGeom>
        </p:spPr>
      </p:pic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D5C09534-6C3F-4EA4-A534-92BEC6AB2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86" y="3505686"/>
            <a:ext cx="3085501" cy="26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534" y="642594"/>
            <a:ext cx="456047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Experiences of menopause are not the same</a:t>
            </a:r>
          </a:p>
        </p:txBody>
      </p:sp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ABEF3800-73BB-42D9-B7E6-5C1EFDBB3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043" y="2103120"/>
            <a:ext cx="5082116" cy="3931920"/>
          </a:xfrm>
        </p:spPr>
        <p:txBody>
          <a:bodyPr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1700" b="1" dirty="0"/>
              <a:t>Queermenopause.com</a:t>
            </a:r>
          </a:p>
          <a:p>
            <a:pPr lvl="1"/>
            <a:r>
              <a:rPr lang="en-US" sz="1700" dirty="0"/>
              <a:t>Supporting transmen, non-binary and intersex people through menopause</a:t>
            </a:r>
          </a:p>
          <a:p>
            <a:pPr lvl="1"/>
            <a:r>
              <a:rPr lang="en-US" sz="1700" dirty="0"/>
              <a:t>And throughout the LGBTQ+ community</a:t>
            </a:r>
          </a:p>
          <a:p>
            <a:r>
              <a:rPr lang="en-US" sz="1900" b="1" dirty="0"/>
              <a:t>https://linktr.ee/blackwomeninmenopause</a:t>
            </a:r>
          </a:p>
          <a:p>
            <a:pPr lvl="1"/>
            <a:r>
              <a:rPr lang="en-US" sz="1700" dirty="0"/>
              <a:t>Resources and information</a:t>
            </a:r>
          </a:p>
          <a:p>
            <a:pPr lvl="1"/>
            <a:r>
              <a:rPr lang="en-US" sz="1700" dirty="0"/>
              <a:t>Support groups e.g. </a:t>
            </a:r>
            <a:r>
              <a:rPr lang="en-US" sz="1700" dirty="0" err="1"/>
              <a:t>facebook</a:t>
            </a:r>
            <a:r>
              <a:rPr lang="en-US" sz="1700" dirty="0"/>
              <a:t> group</a:t>
            </a:r>
          </a:p>
          <a:p>
            <a:r>
              <a:rPr lang="en-US" sz="1700" b="1" dirty="0"/>
              <a:t>Daisynetwork.org</a:t>
            </a:r>
            <a:r>
              <a:rPr lang="en-US" sz="1700" dirty="0"/>
              <a:t> </a:t>
            </a:r>
          </a:p>
          <a:p>
            <a:pPr lvl="1"/>
            <a:r>
              <a:rPr lang="en-US" sz="1700" dirty="0"/>
              <a:t>Supporting those with Premature Menopause</a:t>
            </a:r>
          </a:p>
          <a:p>
            <a:pPr marL="274320" lvl="1" indent="0">
              <a:buNone/>
            </a:pPr>
            <a:endParaRPr lang="en-US" sz="170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BF585-A5C8-42CF-AE69-8C07BCC5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2" y="1055791"/>
            <a:ext cx="2999232" cy="211057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D38E01-1E00-4F46-BAAE-C03343ADE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6" y="631180"/>
            <a:ext cx="2387745" cy="1677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B8A67-E6F8-4262-BAC7-A626AE3FA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460" y="3421276"/>
            <a:ext cx="2596837" cy="24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9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Doctor’s Menopause Cafe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Perfect storm-</a:t>
            </a:r>
            <a:r>
              <a:rPr lang="en-GB" dirty="0" err="1"/>
              <a:t>Covid</a:t>
            </a:r>
            <a:r>
              <a:rPr lang="en-GB" dirty="0"/>
              <a:t> and BMA survey</a:t>
            </a:r>
          </a:p>
          <a:p>
            <a:pPr lvl="1"/>
            <a:r>
              <a:rPr lang="en-GB" dirty="0"/>
              <a:t>Furious women denied care on Twitter</a:t>
            </a:r>
          </a:p>
          <a:p>
            <a:pPr lvl="1"/>
            <a:r>
              <a:rPr lang="en-GB" dirty="0"/>
              <a:t>Exhausted GP’s unable to provide care and desperate for help </a:t>
            </a:r>
          </a:p>
          <a:p>
            <a:pPr lvl="1"/>
            <a:r>
              <a:rPr lang="en-GB" dirty="0"/>
              <a:t>Need for accessible education</a:t>
            </a:r>
          </a:p>
          <a:p>
            <a:pPr lvl="1"/>
            <a:endParaRPr lang="en-GB" dirty="0"/>
          </a:p>
          <a:p>
            <a:r>
              <a:rPr lang="en-GB" dirty="0"/>
              <a:t>Collaboration between Karen Edwards (ED consultant) </a:t>
            </a:r>
          </a:p>
          <a:p>
            <a:pPr marL="0" indent="0">
              <a:buNone/>
            </a:pPr>
            <a:r>
              <a:rPr lang="en-GB" dirty="0"/>
              <a:t>and me-BMS specialist</a:t>
            </a:r>
          </a:p>
          <a:p>
            <a:pPr marL="0" indent="0">
              <a:buNone/>
            </a:pPr>
            <a:r>
              <a:rPr lang="en-GB" dirty="0"/>
              <a:t>	5 moderators- </a:t>
            </a:r>
            <a:r>
              <a:rPr lang="en-GB" b="1" dirty="0"/>
              <a:t>Run DMC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Now 5.1k members and winner of first prize at BMS ASM!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252" y="3343716"/>
            <a:ext cx="3286125" cy="24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967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Menopause cafe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everyone-online</a:t>
            </a:r>
          </a:p>
          <a:p>
            <a:r>
              <a:rPr lang="en-GB" dirty="0"/>
              <a:t>Produce resources for the workplace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3392826"/>
            <a:ext cx="482917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63" y="2103118"/>
            <a:ext cx="2916365" cy="41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978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4600" b="0" spc="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RESOURCES</a:t>
            </a:r>
          </a:p>
        </p:txBody>
      </p:sp>
      <p:sp>
        <p:nvSpPr>
          <p:cNvPr id="260" name="British Menopause Society…"/>
          <p:cNvSpPr txBox="1">
            <a:spLocks noGrp="1"/>
          </p:cNvSpPr>
          <p:nvPr>
            <p:ph type="body" idx="1"/>
          </p:nvPr>
        </p:nvSpPr>
        <p:spPr>
          <a:xfrm>
            <a:off x="603250" y="1723696"/>
            <a:ext cx="8261958" cy="430124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280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280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www.menopauseandme.co.uk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British Menopause Society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2800" u="sng" dirty="0">
                <a:uFill>
                  <a:solidFill>
                    <a:srgbClr val="0563C1"/>
                  </a:solidFill>
                </a:uFill>
                <a:hlinkClick r:id="rId4"/>
              </a:rPr>
              <a:t>www.menopausematters.co.uk</a:t>
            </a: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2800" u="sng" dirty="0">
                <a:uFill>
                  <a:solidFill>
                    <a:srgbClr val="0563C1"/>
                  </a:solidFill>
                </a:uFill>
                <a:hlinkClick r:id="rId4"/>
              </a:rPr>
              <a:t>www.Queermenopause.com</a:t>
            </a: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2800" u="sng" dirty="0">
                <a:uFill>
                  <a:solidFill>
                    <a:srgbClr val="0563C1"/>
                  </a:solidFill>
                </a:uFill>
                <a:hlinkClick r:id="rId4"/>
              </a:rPr>
              <a:t>www.Daisynetwork.org</a:t>
            </a:r>
          </a:p>
          <a:p>
            <a:pPr lvl="1" defTabSz="457200">
              <a:buSzPct val="100000"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r>
              <a:rPr lang="en-GB" sz="2800" u="sng" dirty="0">
                <a:uFill>
                  <a:solidFill>
                    <a:srgbClr val="0563C1"/>
                  </a:solidFill>
                </a:uFill>
                <a:hlinkClick r:id="rId4"/>
              </a:rPr>
              <a:t>Louise Newson: www.balance-menopause.com</a:t>
            </a:r>
          </a:p>
          <a:p>
            <a:pPr marL="114300" indent="-114300" defTabSz="457200">
              <a:spcBef>
                <a:spcPts val="500"/>
              </a:spcBef>
              <a:buSzPct val="100000"/>
              <a:buFont typeface="Arial"/>
              <a:defRPr sz="2400">
                <a:solidFill>
                  <a:srgbClr val="4472C4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2800" u="sng" dirty="0">
              <a:uFill>
                <a:solidFill>
                  <a:srgbClr val="0563C1"/>
                </a:solidFill>
              </a:uFill>
              <a:hlinkClick r:id="rId5"/>
            </a:endParaRPr>
          </a:p>
          <a:p>
            <a:pPr marL="0" indent="0" defTabSz="457200">
              <a:spcBef>
                <a:spcPts val="500"/>
              </a:spcBef>
              <a:buSzPct val="100000"/>
              <a:buNone/>
              <a:defRPr sz="420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lang="en-GB" sz="2800" u="sng" dirty="0">
              <a:uFill>
                <a:solidFill>
                  <a:srgbClr val="0563C1"/>
                </a:solidFill>
              </a:uFill>
            </a:endParaRPr>
          </a:p>
          <a:p>
            <a:pPr marL="114300" indent="-114300" defTabSz="457200">
              <a:spcBef>
                <a:spcPts val="500"/>
              </a:spcBef>
              <a:buSzPct val="100000"/>
              <a:buFont typeface="Arial"/>
              <a:defRPr sz="2400">
                <a:solidFill>
                  <a:srgbClr val="4472C4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2800" dirty="0"/>
          </a:p>
          <a:p>
            <a:pPr marL="114300" indent="-114300" defTabSz="457200">
              <a:spcBef>
                <a:spcPts val="500"/>
              </a:spcBef>
              <a:buSzPct val="100000"/>
              <a:buFont typeface="Arial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832" y="1917382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225" y="4635574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09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Menopause</a:t>
            </a:r>
          </a:p>
          <a:p>
            <a:pPr lvl="1"/>
            <a:r>
              <a:rPr lang="en-GB" dirty="0"/>
              <a:t>Retrospective-LAST menstrual period</a:t>
            </a:r>
          </a:p>
          <a:p>
            <a:pPr lvl="1"/>
            <a:endParaRPr lang="en-GB" dirty="0"/>
          </a:p>
          <a:p>
            <a:r>
              <a:rPr lang="en-GB" dirty="0"/>
              <a:t>Average age 51</a:t>
            </a:r>
          </a:p>
          <a:p>
            <a:pPr lvl="1"/>
            <a:r>
              <a:rPr lang="en-GB" dirty="0"/>
              <a:t>Early 40-45</a:t>
            </a:r>
          </a:p>
          <a:p>
            <a:pPr lvl="1"/>
            <a:r>
              <a:rPr lang="en-GB" dirty="0"/>
              <a:t>Premature &lt;40</a:t>
            </a:r>
          </a:p>
          <a:p>
            <a:endParaRPr lang="en-GB" dirty="0"/>
          </a:p>
          <a:p>
            <a:r>
              <a:rPr lang="en-GB" dirty="0"/>
              <a:t>Perimenopause</a:t>
            </a:r>
          </a:p>
          <a:p>
            <a:pPr lvl="1"/>
            <a:r>
              <a:rPr lang="en-GB" dirty="0"/>
              <a:t>From symptoms to menopause (can be 10 years)</a:t>
            </a:r>
          </a:p>
          <a:p>
            <a:endParaRPr lang="en-GB" dirty="0"/>
          </a:p>
          <a:p>
            <a:r>
              <a:rPr lang="en-GB" dirty="0" err="1"/>
              <a:t>Postmenopause</a:t>
            </a:r>
            <a:endParaRPr lang="en-GB" dirty="0"/>
          </a:p>
          <a:p>
            <a:pPr lvl="1"/>
            <a:r>
              <a:rPr lang="en-GB" dirty="0"/>
              <a:t>12 months since the last period</a:t>
            </a:r>
          </a:p>
          <a:p>
            <a:pPr lvl="1"/>
            <a:r>
              <a:rPr lang="en-GB" dirty="0"/>
              <a:t>Bleeding after this warrants investigation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268" y="1725953"/>
            <a:ext cx="2762250" cy="222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23" y="421005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7589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33" y="702734"/>
            <a:ext cx="10058400" cy="1371600"/>
          </a:xfrm>
        </p:spPr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1569" y="3184217"/>
            <a:ext cx="2619375" cy="174307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3368" y="836750"/>
            <a:ext cx="3719513" cy="247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771" y="42230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75" y="279102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Symptoms</a:t>
            </a:r>
            <a:br>
              <a:rPr lang="en-GB" dirty="0"/>
            </a:br>
            <a:endParaRPr lang="en-GB" dirty="0"/>
          </a:p>
        </p:txBody>
      </p:sp>
      <p:sp>
        <p:nvSpPr>
          <p:cNvPr id="192" name="Insomnia, irritability…"/>
          <p:cNvSpPr txBox="1">
            <a:spLocks noGrp="1"/>
          </p:cNvSpPr>
          <p:nvPr>
            <p:ph sz="half" idx="1"/>
          </p:nvPr>
        </p:nvSpPr>
        <p:spPr>
          <a:xfrm>
            <a:off x="879950" y="1821491"/>
            <a:ext cx="4754880" cy="37490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Insomnia, irritability</a:t>
            </a:r>
            <a:r>
              <a:rPr lang="en-GB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, anxiety</a:t>
            </a: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Poor concentration</a:t>
            </a: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Brain fog</a:t>
            </a: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Headaches</a:t>
            </a: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Palpitations</a:t>
            </a: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Joint pains</a:t>
            </a: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lang="en-GB" sz="6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r>
              <a:rPr lang="en-GB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Fatigue</a:t>
            </a: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243459" lvl="1" indent="-81153" defTabSz="324612">
              <a:spcBef>
                <a:spcPts val="150"/>
              </a:spcBef>
              <a:buSzPct val="100000"/>
              <a:buFont typeface="Arial"/>
              <a:defRPr sz="3975">
                <a:solidFill>
                  <a:srgbClr val="62B0BC"/>
                </a:solidFill>
                <a:latin typeface="Jubilat ExtraLight"/>
                <a:ea typeface="Jubilat ExtraLight"/>
                <a:cs typeface="Jubilat ExtraLight"/>
                <a:sym typeface="Jubilat ExtraLight"/>
              </a:defRPr>
            </a:pPr>
            <a:endParaRPr sz="6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70320" y="1709927"/>
            <a:ext cx="4754880" cy="4730629"/>
          </a:xfrm>
        </p:spPr>
        <p:txBody>
          <a:bodyPr>
            <a:normAutofit fontScale="25000" lnSpcReduction="20000"/>
          </a:bodyPr>
          <a:lstStyle/>
          <a:p>
            <a:endParaRPr lang="en-GB" sz="3600" dirty="0"/>
          </a:p>
          <a:p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6400" dirty="0">
                <a:latin typeface="Century Gothic" panose="020B0502020202020204" pitchFamily="34" charset="0"/>
              </a:rPr>
              <a:t>Memory loss</a:t>
            </a:r>
          </a:p>
          <a:p>
            <a:endParaRPr lang="en-GB" sz="6400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 Dysuria</a:t>
            </a:r>
          </a:p>
          <a:p>
            <a:endParaRPr lang="en-GB" sz="6400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 Vaginal dryness, dyspareunia, vaginal irritation, discharge</a:t>
            </a:r>
          </a:p>
          <a:p>
            <a:endParaRPr lang="en-GB" sz="6400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Heavy, irregular bleeding, flooding, clots</a:t>
            </a:r>
          </a:p>
          <a:p>
            <a:endParaRPr lang="en-GB" sz="6400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 Loss of libido</a:t>
            </a:r>
          </a:p>
          <a:p>
            <a:endParaRPr lang="en-GB" sz="6400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 </a:t>
            </a:r>
            <a:r>
              <a:rPr lang="en-GB" sz="6400" b="1" dirty="0">
                <a:latin typeface="Century Gothic" panose="020B0502020202020204" pitchFamily="34" charset="0"/>
              </a:rPr>
              <a:t>25% will have no vasomotor symptoms/flushes</a:t>
            </a:r>
          </a:p>
          <a:p>
            <a:endParaRPr lang="en-GB" sz="6400" b="1" dirty="0">
              <a:latin typeface="Century Gothic" panose="020B0502020202020204" pitchFamily="34" charset="0"/>
            </a:endParaRPr>
          </a:p>
          <a:p>
            <a:r>
              <a:rPr lang="en-GB" sz="6400" dirty="0">
                <a:latin typeface="Century Gothic" panose="020B0502020202020204" pitchFamily="34" charset="0"/>
              </a:rPr>
              <a:t> </a:t>
            </a:r>
            <a:endParaRPr lang="en-GB" sz="5600" dirty="0">
              <a:latin typeface="Century Gothic" panose="020B0502020202020204" pitchFamily="34" charset="0"/>
            </a:endParaRPr>
          </a:p>
        </p:txBody>
      </p:sp>
      <p:sp>
        <p:nvSpPr>
          <p:cNvPr id="193" name="It’s not just hot flushes…."/>
          <p:cNvSpPr txBox="1"/>
          <p:nvPr/>
        </p:nvSpPr>
        <p:spPr>
          <a:xfrm>
            <a:off x="523737" y="738126"/>
            <a:ext cx="10985500" cy="4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 lnSpcReduction="10000"/>
          </a:bodyPr>
          <a:lstStyle/>
          <a:p>
            <a:pPr defTabSz="400368" hangingPunct="0">
              <a:defRPr sz="5335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pPr>
            <a:endParaRPr sz="2668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13" y="470916"/>
            <a:ext cx="3086100" cy="1728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0" y="425196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Menopause in the workplace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8/10 menopausal women are working</a:t>
            </a:r>
          </a:p>
          <a:p>
            <a:endParaRPr lang="en-GB" dirty="0"/>
          </a:p>
          <a:p>
            <a:r>
              <a:rPr lang="en-GB" dirty="0"/>
              <a:t>At least ¾ symptoms-1/4 severe</a:t>
            </a:r>
          </a:p>
          <a:p>
            <a:endParaRPr lang="en-GB" dirty="0"/>
          </a:p>
          <a:p>
            <a:r>
              <a:rPr lang="en-GB" dirty="0"/>
              <a:t>1/3 of workforce &gt;50</a:t>
            </a:r>
          </a:p>
          <a:p>
            <a:endParaRPr lang="en-GB" dirty="0"/>
          </a:p>
          <a:p>
            <a:r>
              <a:rPr lang="en-GB" dirty="0"/>
              <a:t>¼ women consider leaving their jobs in the perimenopause</a:t>
            </a:r>
          </a:p>
          <a:p>
            <a:endParaRPr lang="en-GB" dirty="0"/>
          </a:p>
          <a:p>
            <a:r>
              <a:rPr lang="en-GB" dirty="0"/>
              <a:t>Most women feel inhibited about discussing menopause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37" y="2487032"/>
            <a:ext cx="3378994" cy="22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38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Menopause in the workplace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000" b="1" dirty="0"/>
              <a:t>How to improve things;</a:t>
            </a:r>
          </a:p>
          <a:p>
            <a:endParaRPr lang="en-GB" b="1" dirty="0"/>
          </a:p>
          <a:p>
            <a:pPr lvl="1"/>
            <a:r>
              <a:rPr lang="en-GB" sz="2000" dirty="0"/>
              <a:t>Make menopause an open conversation (in appraisal and generally)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Be aware of symptoms and how they affect work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Consider flexible working (to combat sleep issues)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Ventilation and temperature control in the office/</a:t>
            </a:r>
          </a:p>
          <a:p>
            <a:pPr marL="274320" lvl="1" indent="0">
              <a:buNone/>
            </a:pPr>
            <a:r>
              <a:rPr lang="en-GB" sz="2000" dirty="0"/>
              <a:t>workspaces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875" y="3488120"/>
            <a:ext cx="3418904" cy="22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Doctors and Menopause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BMA study August 2020:</a:t>
            </a:r>
          </a:p>
          <a:p>
            <a:r>
              <a:rPr lang="en-GB" dirty="0"/>
              <a:t>93% of survey respondents had experienced symptoms as a result of the menopause, with 65% experiencing both </a:t>
            </a:r>
            <a:r>
              <a:rPr lang="en-GB" b="1" dirty="0"/>
              <a:t>physical and mental </a:t>
            </a:r>
            <a:r>
              <a:rPr lang="en-GB" dirty="0"/>
              <a:t>symptoms.</a:t>
            </a:r>
          </a:p>
          <a:p>
            <a:r>
              <a:rPr lang="en-GB" dirty="0"/>
              <a:t>90% said that these symptoms had </a:t>
            </a:r>
            <a:r>
              <a:rPr lang="en-GB" b="1" dirty="0"/>
              <a:t>impacted their working lives</a:t>
            </a:r>
            <a:r>
              <a:rPr lang="en-GB" dirty="0"/>
              <a:t>, with 38% saying that the impact was significant.</a:t>
            </a:r>
          </a:p>
          <a:p>
            <a:r>
              <a:rPr lang="en-GB" dirty="0"/>
              <a:t>36% of respondents had made changes to their working lives as a result of menopause and 9% intended to make changes.</a:t>
            </a:r>
          </a:p>
          <a:p>
            <a:r>
              <a:rPr lang="en-GB" b="1" dirty="0"/>
              <a:t>38% wanted to make changes to their working lives as a result of menopause but said they were not able to.</a:t>
            </a:r>
          </a:p>
          <a:p>
            <a:r>
              <a:rPr lang="en-GB" dirty="0"/>
              <a:t>Only 16% had discussed their menopause symptoms with their manager and 47% wanted to but did not feel comfortable doing so.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974" y="40446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32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Nearly everyone can have HRT"/>
          <p:cNvSpPr txBox="1">
            <a:spLocks noGrp="1"/>
          </p:cNvSpPr>
          <p:nvPr>
            <p:ph type="title"/>
          </p:nvPr>
        </p:nvSpPr>
        <p:spPr>
          <a:xfrm>
            <a:off x="457200" y="379836"/>
            <a:ext cx="10058400" cy="937829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lnSpc>
                <a:spcPct val="90000"/>
              </a:lnSpc>
              <a:spcBef>
                <a:spcPts val="1000"/>
              </a:spcBef>
              <a:buFont typeface="Arial"/>
              <a:defRPr sz="5500" b="0" spc="0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Nearly everyone can have HRT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….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3" name="Malignant oestrogen dependent tumours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6512253" cy="4329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algn="ctr" defTabSz="533400">
              <a:spcBef>
                <a:spcPts val="250"/>
              </a:spcBef>
              <a:buSzPct val="100000"/>
              <a:buNone/>
              <a:defRPr sz="3600">
                <a:solidFill>
                  <a:srgbClr val="62B0BC"/>
                </a:solidFill>
                <a:latin typeface="Jubilat Light"/>
                <a:ea typeface="Jubilat Light"/>
                <a:cs typeface="Jubilat Light"/>
                <a:sym typeface="Jubilat Light"/>
              </a:defRPr>
            </a:pPr>
            <a:r>
              <a:rPr dirty="0"/>
              <a:t> 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" name="Very few absolute contraindications:"/>
          <p:cNvSpPr txBox="1"/>
          <p:nvPr/>
        </p:nvSpPr>
        <p:spPr>
          <a:xfrm>
            <a:off x="666750" y="2021858"/>
            <a:ext cx="10985500" cy="5051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Autofit/>
          </a:bodyPr>
          <a:lstStyle>
            <a:lvl1pPr algn="l" defTabSz="800735">
              <a:defRPr sz="5335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pPr hangingPunct="0"/>
            <a:r>
              <a:rPr sz="36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Very few absolute contraindications:</a:t>
            </a:r>
            <a:endParaRPr lang="en-GB" sz="36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hangingPunct="0"/>
            <a:endParaRPr lang="en-GB" sz="3600" b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GB" sz="28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cancers</a:t>
            </a:r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en-GB" sz="2800" i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GB" sz="28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heart disease</a:t>
            </a:r>
          </a:p>
          <a:p>
            <a:pPr marL="571500" indent="-571500" hangingPunct="0">
              <a:buFont typeface="Arial" panose="020B0604020202020204" pitchFamily="34" charset="0"/>
              <a:buChar char="•"/>
            </a:pPr>
            <a:endParaRPr lang="en-GB" sz="2800" i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hangingPunct="0">
              <a:buFont typeface="Arial" panose="020B0604020202020204" pitchFamily="34" charset="0"/>
              <a:buChar char="•"/>
            </a:pPr>
            <a:r>
              <a:rPr lang="en-GB" sz="28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liver conditions</a:t>
            </a:r>
            <a:endParaRPr sz="2800" i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6" name="Precautions:"/>
          <p:cNvSpPr txBox="1"/>
          <p:nvPr/>
        </p:nvSpPr>
        <p:spPr>
          <a:xfrm>
            <a:off x="666750" y="3892878"/>
            <a:ext cx="10985500" cy="4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 lnSpcReduction="10000"/>
          </a:bodyPr>
          <a:lstStyle>
            <a:lvl1pPr algn="l" defTabSz="800735">
              <a:defRPr sz="5335">
                <a:solidFill>
                  <a:srgbClr val="62B0BC"/>
                </a:solidFill>
                <a:latin typeface="Jubilat Semibold"/>
                <a:ea typeface="Jubilat Semibold"/>
                <a:cs typeface="Jubilat Semibold"/>
                <a:sym typeface="Jubilat Semibold"/>
              </a:defRPr>
            </a:lvl1pPr>
          </a:lstStyle>
          <a:p>
            <a:pPr hangingPunct="0"/>
            <a:endParaRPr sz="2668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46" y="3130518"/>
            <a:ext cx="3435477" cy="21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151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2c005a-48b4-40bd-b8dc-9e8ca84ce265">
      <UserInfo>
        <DisplayName/>
        <AccountId xsi:nil="true"/>
        <AccountType/>
      </UserInfo>
    </SharedWithUsers>
    <MediaLengthInSeconds xmlns="a7a5ee6a-ef46-4107-ae04-a17e77c819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090C89C416B47AF1A392F2234943D" ma:contentTypeVersion="13" ma:contentTypeDescription="Create a new document." ma:contentTypeScope="" ma:versionID="d071e07419f4ffe65cbaf418aca7d540">
  <xsd:schema xmlns:xsd="http://www.w3.org/2001/XMLSchema" xmlns:xs="http://www.w3.org/2001/XMLSchema" xmlns:p="http://schemas.microsoft.com/office/2006/metadata/properties" xmlns:ns2="a7a5ee6a-ef46-4107-ae04-a17e77c8197e" xmlns:ns3="712c005a-48b4-40bd-b8dc-9e8ca84ce265" targetNamespace="http://schemas.microsoft.com/office/2006/metadata/properties" ma:root="true" ma:fieldsID="49f89927bc121aa237d8e429dafd56d2" ns2:_="" ns3:_="">
    <xsd:import namespace="a7a5ee6a-ef46-4107-ae04-a17e77c8197e"/>
    <xsd:import namespace="712c005a-48b4-40bd-b8dc-9e8ca84ce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5ee6a-ef46-4107-ae04-a17e77c81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005a-48b4-40bd-b8dc-9e8ca84ce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C53B0B-B048-4C9C-9ADE-FF63F37C7A2B}">
  <ds:schemaRefs>
    <ds:schemaRef ds:uri="http://schemas.openxmlformats.org/package/2006/metadata/core-properties"/>
    <ds:schemaRef ds:uri="http://schemas.microsoft.com/office/2006/documentManagement/types"/>
    <ds:schemaRef ds:uri="712c005a-48b4-40bd-b8dc-9e8ca84ce265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a7a5ee6a-ef46-4107-ae04-a17e77c8197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DD9A52-DD8B-40E3-B570-65187D74A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a5ee6a-ef46-4107-ae04-a17e77c8197e"/>
    <ds:schemaRef ds:uri="712c005a-48b4-40bd-b8dc-9e8ca84ce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3CD5DA-210E-4152-84CE-06CE7C9FA1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1403</Words>
  <Application>Microsoft Office PowerPoint</Application>
  <PresentationFormat>Widescreen</PresentationFormat>
  <Paragraphs>358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Century Gothic</vt:lpstr>
      <vt:lpstr>Helvetica Neue Medium</vt:lpstr>
      <vt:lpstr>Jubilat ExtraLight</vt:lpstr>
      <vt:lpstr>Jubilat Light</vt:lpstr>
      <vt:lpstr>Jubilat Semibold</vt:lpstr>
      <vt:lpstr>Wingdings</vt:lpstr>
      <vt:lpstr>Wingdings 3</vt:lpstr>
      <vt:lpstr>Ion</vt:lpstr>
      <vt:lpstr>Chart</vt:lpstr>
      <vt:lpstr>Microsoft Excel Chart</vt:lpstr>
      <vt:lpstr>Me-No-                   -Pause</vt:lpstr>
      <vt:lpstr>Introduction</vt:lpstr>
      <vt:lpstr>PowerPoint Presentation</vt:lpstr>
      <vt:lpstr>Definitions</vt:lpstr>
      <vt:lpstr>Symptoms </vt:lpstr>
      <vt:lpstr>Menopause in the workplace</vt:lpstr>
      <vt:lpstr>Menopause in the workplace</vt:lpstr>
      <vt:lpstr>Doctors and Menopause</vt:lpstr>
      <vt:lpstr>Nearly everyone can have HRT….</vt:lpstr>
      <vt:lpstr> Causes of Death - Perception     </vt:lpstr>
      <vt:lpstr>Causes of Death - Reality</vt:lpstr>
      <vt:lpstr>Risks of breast cancer?</vt:lpstr>
      <vt:lpstr>PowerPoint Presentation</vt:lpstr>
      <vt:lpstr>What is HRT?</vt:lpstr>
      <vt:lpstr>Systemic HRT</vt:lpstr>
      <vt:lpstr>Topical Vaginal Hormones</vt:lpstr>
      <vt:lpstr>OESTROGEN</vt:lpstr>
      <vt:lpstr> Progestogen/Progesterone</vt:lpstr>
      <vt:lpstr>PowerPoint Presentation</vt:lpstr>
      <vt:lpstr>Progesterone/Progestagens</vt:lpstr>
      <vt:lpstr>HRT shortages &amp; updates</vt:lpstr>
      <vt:lpstr>Bleeding on HRT</vt:lpstr>
      <vt:lpstr>Androgens</vt:lpstr>
      <vt:lpstr>CONTRACEPTION</vt:lpstr>
      <vt:lpstr>NON HORMONAL TREATMENTS</vt:lpstr>
      <vt:lpstr>NATURAL MENOPAUSE Anne Henderson</vt:lpstr>
      <vt:lpstr>VVA/Genital Syndrome of Menopause</vt:lpstr>
      <vt:lpstr>Prevalence</vt:lpstr>
      <vt:lpstr>Symptoms</vt:lpstr>
      <vt:lpstr>PowerPoint Presentation</vt:lpstr>
      <vt:lpstr>Topical Oestrogens</vt:lpstr>
      <vt:lpstr>New developments</vt:lpstr>
      <vt:lpstr>Non hormonal treatments</vt:lpstr>
      <vt:lpstr>Orgasmic Function</vt:lpstr>
      <vt:lpstr>Menopause and partners</vt:lpstr>
      <vt:lpstr>Experiences of menopause are not the same</vt:lpstr>
      <vt:lpstr>Doctor’s Menopause Cafe</vt:lpstr>
      <vt:lpstr>Menopause cafe</vt:lpstr>
      <vt:lpstr>RESOURCES</vt:lpstr>
      <vt:lpstr>Questions?</vt:lpstr>
    </vt:vector>
  </TitlesOfParts>
  <Company>GSTT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Me-No-                       -Pause</dc:title>
  <dc:creator>Frodsham Leila</dc:creator>
  <cp:lastModifiedBy>Frodsham Leila</cp:lastModifiedBy>
  <cp:revision>57</cp:revision>
  <dcterms:created xsi:type="dcterms:W3CDTF">2021-07-12T16:52:30Z</dcterms:created>
  <dcterms:modified xsi:type="dcterms:W3CDTF">2023-06-16T15:30:59Z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7d83c749-e836-4f1c-8dc6-458ee578dba6</vt:lpwstr>
  </property>
  <property fmtid="{D5CDD505-2E9C-101B-9397-08002B2CF9AE}" pid="3" name="ContentTypeId">
    <vt:lpwstr>0x01010091D090C89C416B47AF1A392F2234943D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