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648" r:id="rId5"/>
  </p:sldMasterIdLst>
  <p:sldIdLst>
    <p:sldId id="275" r:id="rId6"/>
    <p:sldId id="269" r:id="rId7"/>
    <p:sldId id="278" r:id="rId8"/>
    <p:sldId id="279" r:id="rId9"/>
    <p:sldId id="280" r:id="rId10"/>
    <p:sldId id="286" r:id="rId11"/>
    <p:sldId id="283" r:id="rId12"/>
    <p:sldId id="282" r:id="rId13"/>
    <p:sldId id="288" r:id="rId14"/>
    <p:sldId id="285"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71"/>
    <a:srgbClr val="8149FF"/>
    <a:srgbClr val="71F5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48B86D-DD41-12FD-3C2E-4B2057BE38B9}" v="718" dt="2023-06-15T16:45:27.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418FA-B35D-4602-9393-32E71304B8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C7FA99-2605-459D-83E6-5EAD1C5F8F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DB1993-C78D-4C0B-9649-A26DDE945079}"/>
              </a:ext>
            </a:extLst>
          </p:cNvPr>
          <p:cNvSpPr>
            <a:spLocks noGrp="1"/>
          </p:cNvSpPr>
          <p:nvPr>
            <p:ph type="dt" sz="half" idx="10"/>
          </p:nvPr>
        </p:nvSpPr>
        <p:spPr/>
        <p:txBody>
          <a:bodyPr/>
          <a:lstStyle/>
          <a:p>
            <a:fld id="{D97646E2-E501-415E-91EC-BDC0F6B0B96C}" type="datetimeFigureOut">
              <a:rPr lang="en-GB" smtClean="0"/>
              <a:t>16/06/2023</a:t>
            </a:fld>
            <a:endParaRPr lang="en-GB"/>
          </a:p>
        </p:txBody>
      </p:sp>
      <p:sp>
        <p:nvSpPr>
          <p:cNvPr id="5" name="Footer Placeholder 4">
            <a:extLst>
              <a:ext uri="{FF2B5EF4-FFF2-40B4-BE49-F238E27FC236}">
                <a16:creationId xmlns:a16="http://schemas.microsoft.com/office/drawing/2014/main" id="{251354A6-5E8B-48BE-ADC0-4F584216E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5A0276-CCF5-4BCD-800D-BEF4149751A8}"/>
              </a:ext>
            </a:extLst>
          </p:cNvPr>
          <p:cNvSpPr>
            <a:spLocks noGrp="1"/>
          </p:cNvSpPr>
          <p:nvPr>
            <p:ph type="sldNum" sz="quarter" idx="12"/>
          </p:nvPr>
        </p:nvSpPr>
        <p:spPr/>
        <p:txBody>
          <a:bodyPr/>
          <a:lstStyle/>
          <a:p>
            <a:fld id="{9319C8DC-4221-4930-93A1-4F3DA3C3785F}" type="slidenum">
              <a:rPr lang="en-GB" smtClean="0"/>
              <a:t>‹#›</a:t>
            </a:fld>
            <a:endParaRPr lang="en-GB"/>
          </a:p>
        </p:txBody>
      </p:sp>
    </p:spTree>
    <p:extLst>
      <p:ext uri="{BB962C8B-B14F-4D97-AF65-F5344CB8AC3E}">
        <p14:creationId xmlns:p14="http://schemas.microsoft.com/office/powerpoint/2010/main" val="563137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2CD4-50BF-42B2-9C49-F2B0E0D6E9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21A1E7-1C86-4F3A-A471-2D443E5FE0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FC4E39-1A0A-4A22-AD45-6B7D1E0CFAA3}"/>
              </a:ext>
            </a:extLst>
          </p:cNvPr>
          <p:cNvSpPr>
            <a:spLocks noGrp="1"/>
          </p:cNvSpPr>
          <p:nvPr>
            <p:ph type="dt" sz="half" idx="10"/>
          </p:nvPr>
        </p:nvSpPr>
        <p:spPr/>
        <p:txBody>
          <a:bodyPr/>
          <a:lstStyle/>
          <a:p>
            <a:fld id="{D97646E2-E501-415E-91EC-BDC0F6B0B96C}" type="datetimeFigureOut">
              <a:rPr lang="en-GB" smtClean="0"/>
              <a:t>16/06/2023</a:t>
            </a:fld>
            <a:endParaRPr lang="en-GB"/>
          </a:p>
        </p:txBody>
      </p:sp>
      <p:sp>
        <p:nvSpPr>
          <p:cNvPr id="5" name="Footer Placeholder 4">
            <a:extLst>
              <a:ext uri="{FF2B5EF4-FFF2-40B4-BE49-F238E27FC236}">
                <a16:creationId xmlns:a16="http://schemas.microsoft.com/office/drawing/2014/main" id="{75687D2E-5D6D-4317-84F1-0115F0D20D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46817-DDC9-495D-9BE0-A89FA4AE9CE8}"/>
              </a:ext>
            </a:extLst>
          </p:cNvPr>
          <p:cNvSpPr>
            <a:spLocks noGrp="1"/>
          </p:cNvSpPr>
          <p:nvPr>
            <p:ph type="sldNum" sz="quarter" idx="12"/>
          </p:nvPr>
        </p:nvSpPr>
        <p:spPr/>
        <p:txBody>
          <a:bodyPr/>
          <a:lstStyle/>
          <a:p>
            <a:fld id="{9319C8DC-4221-4930-93A1-4F3DA3C3785F}" type="slidenum">
              <a:rPr lang="en-GB" smtClean="0"/>
              <a:t>‹#›</a:t>
            </a:fld>
            <a:endParaRPr lang="en-GB"/>
          </a:p>
        </p:txBody>
      </p:sp>
    </p:spTree>
    <p:extLst>
      <p:ext uri="{BB962C8B-B14F-4D97-AF65-F5344CB8AC3E}">
        <p14:creationId xmlns:p14="http://schemas.microsoft.com/office/powerpoint/2010/main" val="83289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2C02C3-FD6F-4D9A-990B-772D926EC4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1360A0-2708-4580-919C-D6699B1E28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B4E0EA-8F12-4BC9-928D-1FF4ABEEA3F5}"/>
              </a:ext>
            </a:extLst>
          </p:cNvPr>
          <p:cNvSpPr>
            <a:spLocks noGrp="1"/>
          </p:cNvSpPr>
          <p:nvPr>
            <p:ph type="dt" sz="half" idx="10"/>
          </p:nvPr>
        </p:nvSpPr>
        <p:spPr/>
        <p:txBody>
          <a:bodyPr/>
          <a:lstStyle/>
          <a:p>
            <a:fld id="{D97646E2-E501-415E-91EC-BDC0F6B0B96C}" type="datetimeFigureOut">
              <a:rPr lang="en-GB" smtClean="0"/>
              <a:t>16/06/2023</a:t>
            </a:fld>
            <a:endParaRPr lang="en-GB"/>
          </a:p>
        </p:txBody>
      </p:sp>
      <p:sp>
        <p:nvSpPr>
          <p:cNvPr id="5" name="Footer Placeholder 4">
            <a:extLst>
              <a:ext uri="{FF2B5EF4-FFF2-40B4-BE49-F238E27FC236}">
                <a16:creationId xmlns:a16="http://schemas.microsoft.com/office/drawing/2014/main" id="{D42B3202-DEE7-4DDD-B02F-7F3324AF16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6DB134-5C63-4F72-A851-18E8326C1A42}"/>
              </a:ext>
            </a:extLst>
          </p:cNvPr>
          <p:cNvSpPr>
            <a:spLocks noGrp="1"/>
          </p:cNvSpPr>
          <p:nvPr>
            <p:ph type="sldNum" sz="quarter" idx="12"/>
          </p:nvPr>
        </p:nvSpPr>
        <p:spPr/>
        <p:txBody>
          <a:bodyPr/>
          <a:lstStyle/>
          <a:p>
            <a:fld id="{9319C8DC-4221-4930-93A1-4F3DA3C3785F}" type="slidenum">
              <a:rPr lang="en-GB" smtClean="0"/>
              <a:t>‹#›</a:t>
            </a:fld>
            <a:endParaRPr lang="en-GB"/>
          </a:p>
        </p:txBody>
      </p:sp>
    </p:spTree>
    <p:extLst>
      <p:ext uri="{BB962C8B-B14F-4D97-AF65-F5344CB8AC3E}">
        <p14:creationId xmlns:p14="http://schemas.microsoft.com/office/powerpoint/2010/main" val="1165311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olding slide - Blue - Change logo">
    <p:spTree>
      <p:nvGrpSpPr>
        <p:cNvPr id="1" name=""/>
        <p:cNvGrpSpPr/>
        <p:nvPr/>
      </p:nvGrpSpPr>
      <p:grpSpPr>
        <a:xfrm>
          <a:off x="0" y="0"/>
          <a:ext cx="0" cy="0"/>
          <a:chOff x="0" y="0"/>
          <a:chExt cx="0" cy="0"/>
        </a:xfrm>
      </p:grpSpPr>
      <p:pic>
        <p:nvPicPr>
          <p:cNvPr id="8" name="Picture 7" descr="A picture containing loop knot, connector&#10;&#10;Description automatically generated">
            <a:extLst>
              <a:ext uri="{FF2B5EF4-FFF2-40B4-BE49-F238E27FC236}">
                <a16:creationId xmlns:a16="http://schemas.microsoft.com/office/drawing/2014/main" id="{10C0E4A6-9EFF-D74A-96B2-F7FCB61202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EE7A775E-C3AC-2F41-BEA0-B04C1A8E6725}"/>
              </a:ext>
            </a:extLst>
          </p:cNvPr>
          <p:cNvSpPr>
            <a:spLocks noGrp="1"/>
          </p:cNvSpPr>
          <p:nvPr>
            <p:ph type="pic" sz="quarter" idx="10" hasCustomPrompt="1"/>
          </p:nvPr>
        </p:nvSpPr>
        <p:spPr>
          <a:xfrm>
            <a:off x="3689350" y="2090058"/>
            <a:ext cx="4927012" cy="2223247"/>
          </a:xfrm>
        </p:spPr>
        <p:txBody>
          <a:bodyPr/>
          <a:lstStyle>
            <a:lvl1pPr algn="ctr">
              <a:buFont typeface="Arial" panose="020B0604020202020204" pitchFamily="34" charset="0"/>
              <a:buNone/>
              <a:defRPr>
                <a:solidFill>
                  <a:schemeClr val="bg1"/>
                </a:solidFill>
              </a:defRPr>
            </a:lvl1pPr>
          </a:lstStyle>
          <a:p>
            <a:r>
              <a:rPr lang="en-US" dirty="0"/>
              <a:t>Click to insert your logo</a:t>
            </a:r>
          </a:p>
        </p:txBody>
      </p:sp>
    </p:spTree>
    <p:extLst>
      <p:ext uri="{BB962C8B-B14F-4D97-AF65-F5344CB8AC3E}">
        <p14:creationId xmlns:p14="http://schemas.microsoft.com/office/powerpoint/2010/main" val="1853132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978B0-914F-4F3C-821F-AD36561835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8B9E7EC-50A1-4809-97C9-C3C20B02C2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EB8A5D-392B-419D-A2E0-A01CB665E43D}"/>
              </a:ext>
            </a:extLst>
          </p:cNvPr>
          <p:cNvSpPr>
            <a:spLocks noGrp="1"/>
          </p:cNvSpPr>
          <p:nvPr>
            <p:ph type="dt" sz="half" idx="10"/>
          </p:nvPr>
        </p:nvSpPr>
        <p:spPr/>
        <p:txBody>
          <a:bodyPr/>
          <a:lstStyle/>
          <a:p>
            <a:fld id="{CE12520F-2AB1-49C6-8AEA-5619197CA3D8}" type="datetimeFigureOut">
              <a:rPr lang="en-GB" smtClean="0"/>
              <a:t>16/06/2023</a:t>
            </a:fld>
            <a:endParaRPr lang="en-GB"/>
          </a:p>
        </p:txBody>
      </p:sp>
      <p:sp>
        <p:nvSpPr>
          <p:cNvPr id="5" name="Footer Placeholder 4">
            <a:extLst>
              <a:ext uri="{FF2B5EF4-FFF2-40B4-BE49-F238E27FC236}">
                <a16:creationId xmlns:a16="http://schemas.microsoft.com/office/drawing/2014/main" id="{6F7FCD53-FF3E-4717-9514-58E7C0453C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BC9306-AC30-478F-ADB6-0F893F257A7B}"/>
              </a:ext>
            </a:extLst>
          </p:cNvPr>
          <p:cNvSpPr>
            <a:spLocks noGrp="1"/>
          </p:cNvSpPr>
          <p:nvPr>
            <p:ph type="sldNum" sz="quarter" idx="12"/>
          </p:nvPr>
        </p:nvSpPr>
        <p:spPr/>
        <p:txBody>
          <a:bodyPr/>
          <a:lstStyle/>
          <a:p>
            <a:fld id="{5C65D68F-3FFE-4DAF-BECC-0D365ADE0E50}" type="slidenum">
              <a:rPr lang="en-GB" smtClean="0"/>
              <a:t>‹#›</a:t>
            </a:fld>
            <a:endParaRPr lang="en-GB"/>
          </a:p>
        </p:txBody>
      </p:sp>
    </p:spTree>
    <p:extLst>
      <p:ext uri="{BB962C8B-B14F-4D97-AF65-F5344CB8AC3E}">
        <p14:creationId xmlns:p14="http://schemas.microsoft.com/office/powerpoint/2010/main" val="156874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CC223-424D-4F17-8E51-9BA0C5E1BA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E03F73-5507-48EF-87DB-FDAA341634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612FA4-1FA4-4004-A949-247C14572ED8}"/>
              </a:ext>
            </a:extLst>
          </p:cNvPr>
          <p:cNvSpPr>
            <a:spLocks noGrp="1"/>
          </p:cNvSpPr>
          <p:nvPr>
            <p:ph type="dt" sz="half" idx="10"/>
          </p:nvPr>
        </p:nvSpPr>
        <p:spPr/>
        <p:txBody>
          <a:bodyPr/>
          <a:lstStyle/>
          <a:p>
            <a:fld id="{CE12520F-2AB1-49C6-8AEA-5619197CA3D8}" type="datetimeFigureOut">
              <a:rPr lang="en-GB" smtClean="0"/>
              <a:t>16/06/2023</a:t>
            </a:fld>
            <a:endParaRPr lang="en-GB"/>
          </a:p>
        </p:txBody>
      </p:sp>
      <p:sp>
        <p:nvSpPr>
          <p:cNvPr id="5" name="Footer Placeholder 4">
            <a:extLst>
              <a:ext uri="{FF2B5EF4-FFF2-40B4-BE49-F238E27FC236}">
                <a16:creationId xmlns:a16="http://schemas.microsoft.com/office/drawing/2014/main" id="{02FF8DB8-225C-402A-B487-0036663228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831382-24CB-49FE-91B1-752E6A54B6E2}"/>
              </a:ext>
            </a:extLst>
          </p:cNvPr>
          <p:cNvSpPr>
            <a:spLocks noGrp="1"/>
          </p:cNvSpPr>
          <p:nvPr>
            <p:ph type="sldNum" sz="quarter" idx="12"/>
          </p:nvPr>
        </p:nvSpPr>
        <p:spPr/>
        <p:txBody>
          <a:bodyPr/>
          <a:lstStyle/>
          <a:p>
            <a:fld id="{5C65D68F-3FFE-4DAF-BECC-0D365ADE0E50}" type="slidenum">
              <a:rPr lang="en-GB" smtClean="0"/>
              <a:t>‹#›</a:t>
            </a:fld>
            <a:endParaRPr lang="en-GB"/>
          </a:p>
        </p:txBody>
      </p:sp>
    </p:spTree>
    <p:extLst>
      <p:ext uri="{BB962C8B-B14F-4D97-AF65-F5344CB8AC3E}">
        <p14:creationId xmlns:p14="http://schemas.microsoft.com/office/powerpoint/2010/main" val="1189400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B65C-407B-4A79-84C7-1A41BCDC7F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8E4D6E-5B08-4D55-9C20-8DA166056A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F63303-A674-4874-830D-12A73AC2FF86}"/>
              </a:ext>
            </a:extLst>
          </p:cNvPr>
          <p:cNvSpPr>
            <a:spLocks noGrp="1"/>
          </p:cNvSpPr>
          <p:nvPr>
            <p:ph type="dt" sz="half" idx="10"/>
          </p:nvPr>
        </p:nvSpPr>
        <p:spPr/>
        <p:txBody>
          <a:bodyPr/>
          <a:lstStyle/>
          <a:p>
            <a:fld id="{CE12520F-2AB1-49C6-8AEA-5619197CA3D8}" type="datetimeFigureOut">
              <a:rPr lang="en-GB" smtClean="0"/>
              <a:t>16/06/2023</a:t>
            </a:fld>
            <a:endParaRPr lang="en-GB"/>
          </a:p>
        </p:txBody>
      </p:sp>
      <p:sp>
        <p:nvSpPr>
          <p:cNvPr id="5" name="Footer Placeholder 4">
            <a:extLst>
              <a:ext uri="{FF2B5EF4-FFF2-40B4-BE49-F238E27FC236}">
                <a16:creationId xmlns:a16="http://schemas.microsoft.com/office/drawing/2014/main" id="{95CED841-DF67-4BAE-9608-1E6489E83D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83AFA5-B096-4317-9FDF-37FB4E7F4545}"/>
              </a:ext>
            </a:extLst>
          </p:cNvPr>
          <p:cNvSpPr>
            <a:spLocks noGrp="1"/>
          </p:cNvSpPr>
          <p:nvPr>
            <p:ph type="sldNum" sz="quarter" idx="12"/>
          </p:nvPr>
        </p:nvSpPr>
        <p:spPr/>
        <p:txBody>
          <a:bodyPr/>
          <a:lstStyle/>
          <a:p>
            <a:fld id="{5C65D68F-3FFE-4DAF-BECC-0D365ADE0E50}" type="slidenum">
              <a:rPr lang="en-GB" smtClean="0"/>
              <a:t>‹#›</a:t>
            </a:fld>
            <a:endParaRPr lang="en-GB"/>
          </a:p>
        </p:txBody>
      </p:sp>
    </p:spTree>
    <p:extLst>
      <p:ext uri="{BB962C8B-B14F-4D97-AF65-F5344CB8AC3E}">
        <p14:creationId xmlns:p14="http://schemas.microsoft.com/office/powerpoint/2010/main" val="2445381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C0BC-1458-40B8-B09A-DBB0315E89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A85DB2-2CDC-4787-94D0-2399A287F6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A18EA9-732C-44C9-9FA7-A4737286C74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A63628-C0C7-4362-916F-43FD5895400D}"/>
              </a:ext>
            </a:extLst>
          </p:cNvPr>
          <p:cNvSpPr>
            <a:spLocks noGrp="1"/>
          </p:cNvSpPr>
          <p:nvPr>
            <p:ph type="dt" sz="half" idx="10"/>
          </p:nvPr>
        </p:nvSpPr>
        <p:spPr/>
        <p:txBody>
          <a:bodyPr/>
          <a:lstStyle/>
          <a:p>
            <a:fld id="{CE12520F-2AB1-49C6-8AEA-5619197CA3D8}" type="datetimeFigureOut">
              <a:rPr lang="en-GB" smtClean="0"/>
              <a:t>16/06/2023</a:t>
            </a:fld>
            <a:endParaRPr lang="en-GB"/>
          </a:p>
        </p:txBody>
      </p:sp>
      <p:sp>
        <p:nvSpPr>
          <p:cNvPr id="6" name="Footer Placeholder 5">
            <a:extLst>
              <a:ext uri="{FF2B5EF4-FFF2-40B4-BE49-F238E27FC236}">
                <a16:creationId xmlns:a16="http://schemas.microsoft.com/office/drawing/2014/main" id="{A23216F0-23D1-4435-B6CF-4C5757E6F9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C90D87-390F-4235-9F0C-3F043E0CA78B}"/>
              </a:ext>
            </a:extLst>
          </p:cNvPr>
          <p:cNvSpPr>
            <a:spLocks noGrp="1"/>
          </p:cNvSpPr>
          <p:nvPr>
            <p:ph type="sldNum" sz="quarter" idx="12"/>
          </p:nvPr>
        </p:nvSpPr>
        <p:spPr/>
        <p:txBody>
          <a:bodyPr/>
          <a:lstStyle/>
          <a:p>
            <a:fld id="{5C65D68F-3FFE-4DAF-BECC-0D365ADE0E50}" type="slidenum">
              <a:rPr lang="en-GB" smtClean="0"/>
              <a:t>‹#›</a:t>
            </a:fld>
            <a:endParaRPr lang="en-GB"/>
          </a:p>
        </p:txBody>
      </p:sp>
    </p:spTree>
    <p:extLst>
      <p:ext uri="{BB962C8B-B14F-4D97-AF65-F5344CB8AC3E}">
        <p14:creationId xmlns:p14="http://schemas.microsoft.com/office/powerpoint/2010/main" val="2696956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5659-237F-4ADC-9E14-39619BD195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7A1318-45B5-4D96-82D4-48F953BCB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553259-DB90-4D8F-B686-7A69E7AF78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D9F11C-A637-4FB8-900D-3DC72609F7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150D00-D583-4930-8331-190E78E6F4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D99632-D5F8-4A2F-B9FF-814B4613B1F1}"/>
              </a:ext>
            </a:extLst>
          </p:cNvPr>
          <p:cNvSpPr>
            <a:spLocks noGrp="1"/>
          </p:cNvSpPr>
          <p:nvPr>
            <p:ph type="dt" sz="half" idx="10"/>
          </p:nvPr>
        </p:nvSpPr>
        <p:spPr/>
        <p:txBody>
          <a:bodyPr/>
          <a:lstStyle/>
          <a:p>
            <a:fld id="{CE12520F-2AB1-49C6-8AEA-5619197CA3D8}" type="datetimeFigureOut">
              <a:rPr lang="en-GB" smtClean="0"/>
              <a:t>16/06/2023</a:t>
            </a:fld>
            <a:endParaRPr lang="en-GB"/>
          </a:p>
        </p:txBody>
      </p:sp>
      <p:sp>
        <p:nvSpPr>
          <p:cNvPr id="8" name="Footer Placeholder 7">
            <a:extLst>
              <a:ext uri="{FF2B5EF4-FFF2-40B4-BE49-F238E27FC236}">
                <a16:creationId xmlns:a16="http://schemas.microsoft.com/office/drawing/2014/main" id="{1D5EEE31-3FF1-48D7-8944-2F960BFCFC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5D7E17-02B5-4B2F-AD08-9BD6581FD3BD}"/>
              </a:ext>
            </a:extLst>
          </p:cNvPr>
          <p:cNvSpPr>
            <a:spLocks noGrp="1"/>
          </p:cNvSpPr>
          <p:nvPr>
            <p:ph type="sldNum" sz="quarter" idx="12"/>
          </p:nvPr>
        </p:nvSpPr>
        <p:spPr/>
        <p:txBody>
          <a:bodyPr/>
          <a:lstStyle/>
          <a:p>
            <a:fld id="{5C65D68F-3FFE-4DAF-BECC-0D365ADE0E50}" type="slidenum">
              <a:rPr lang="en-GB" smtClean="0"/>
              <a:t>‹#›</a:t>
            </a:fld>
            <a:endParaRPr lang="en-GB"/>
          </a:p>
        </p:txBody>
      </p:sp>
    </p:spTree>
    <p:extLst>
      <p:ext uri="{BB962C8B-B14F-4D97-AF65-F5344CB8AC3E}">
        <p14:creationId xmlns:p14="http://schemas.microsoft.com/office/powerpoint/2010/main" val="1099650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1095-A8D3-4BB2-ABD5-6A8833B3C02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047039-9502-4BDD-AA2B-D936EB73E743}"/>
              </a:ext>
            </a:extLst>
          </p:cNvPr>
          <p:cNvSpPr>
            <a:spLocks noGrp="1"/>
          </p:cNvSpPr>
          <p:nvPr>
            <p:ph type="dt" sz="half" idx="10"/>
          </p:nvPr>
        </p:nvSpPr>
        <p:spPr/>
        <p:txBody>
          <a:bodyPr/>
          <a:lstStyle/>
          <a:p>
            <a:fld id="{CE12520F-2AB1-49C6-8AEA-5619197CA3D8}" type="datetimeFigureOut">
              <a:rPr lang="en-GB" smtClean="0"/>
              <a:t>16/06/2023</a:t>
            </a:fld>
            <a:endParaRPr lang="en-GB"/>
          </a:p>
        </p:txBody>
      </p:sp>
      <p:sp>
        <p:nvSpPr>
          <p:cNvPr id="4" name="Footer Placeholder 3">
            <a:extLst>
              <a:ext uri="{FF2B5EF4-FFF2-40B4-BE49-F238E27FC236}">
                <a16:creationId xmlns:a16="http://schemas.microsoft.com/office/drawing/2014/main" id="{DA791FFD-3E54-4F5D-8502-B25055253B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FAD72E-0843-462F-AE45-8AE6487854DC}"/>
              </a:ext>
            </a:extLst>
          </p:cNvPr>
          <p:cNvSpPr>
            <a:spLocks noGrp="1"/>
          </p:cNvSpPr>
          <p:nvPr>
            <p:ph type="sldNum" sz="quarter" idx="12"/>
          </p:nvPr>
        </p:nvSpPr>
        <p:spPr/>
        <p:txBody>
          <a:bodyPr/>
          <a:lstStyle/>
          <a:p>
            <a:fld id="{5C65D68F-3FFE-4DAF-BECC-0D365ADE0E50}" type="slidenum">
              <a:rPr lang="en-GB" smtClean="0"/>
              <a:t>‹#›</a:t>
            </a:fld>
            <a:endParaRPr lang="en-GB"/>
          </a:p>
        </p:txBody>
      </p:sp>
    </p:spTree>
    <p:extLst>
      <p:ext uri="{BB962C8B-B14F-4D97-AF65-F5344CB8AC3E}">
        <p14:creationId xmlns:p14="http://schemas.microsoft.com/office/powerpoint/2010/main" val="1495944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2ACBE-D105-41FA-82F4-F189E0A0C639}"/>
              </a:ext>
            </a:extLst>
          </p:cNvPr>
          <p:cNvSpPr>
            <a:spLocks noGrp="1"/>
          </p:cNvSpPr>
          <p:nvPr>
            <p:ph type="dt" sz="half" idx="10"/>
          </p:nvPr>
        </p:nvSpPr>
        <p:spPr/>
        <p:txBody>
          <a:bodyPr/>
          <a:lstStyle/>
          <a:p>
            <a:fld id="{CE12520F-2AB1-49C6-8AEA-5619197CA3D8}" type="datetimeFigureOut">
              <a:rPr lang="en-GB" smtClean="0"/>
              <a:t>16/06/2023</a:t>
            </a:fld>
            <a:endParaRPr lang="en-GB"/>
          </a:p>
        </p:txBody>
      </p:sp>
      <p:sp>
        <p:nvSpPr>
          <p:cNvPr id="3" name="Footer Placeholder 2">
            <a:extLst>
              <a:ext uri="{FF2B5EF4-FFF2-40B4-BE49-F238E27FC236}">
                <a16:creationId xmlns:a16="http://schemas.microsoft.com/office/drawing/2014/main" id="{012C8539-7701-4EC5-8592-E58F2904AD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C344E3-F866-4DE6-9CEA-BEF4C08E07BE}"/>
              </a:ext>
            </a:extLst>
          </p:cNvPr>
          <p:cNvSpPr>
            <a:spLocks noGrp="1"/>
          </p:cNvSpPr>
          <p:nvPr>
            <p:ph type="sldNum" sz="quarter" idx="12"/>
          </p:nvPr>
        </p:nvSpPr>
        <p:spPr/>
        <p:txBody>
          <a:bodyPr/>
          <a:lstStyle/>
          <a:p>
            <a:fld id="{5C65D68F-3FFE-4DAF-BECC-0D365ADE0E50}" type="slidenum">
              <a:rPr lang="en-GB" smtClean="0"/>
              <a:t>‹#›</a:t>
            </a:fld>
            <a:endParaRPr lang="en-GB"/>
          </a:p>
        </p:txBody>
      </p:sp>
    </p:spTree>
    <p:extLst>
      <p:ext uri="{BB962C8B-B14F-4D97-AF65-F5344CB8AC3E}">
        <p14:creationId xmlns:p14="http://schemas.microsoft.com/office/powerpoint/2010/main" val="392513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34B4-CA4B-4764-A70A-C082E608EB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3F9D10-8E7A-4C93-9BDA-58B2A0C81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9987FE-DE11-4E34-9334-B2062CE2E7EE}"/>
              </a:ext>
            </a:extLst>
          </p:cNvPr>
          <p:cNvSpPr>
            <a:spLocks noGrp="1"/>
          </p:cNvSpPr>
          <p:nvPr>
            <p:ph type="dt" sz="half" idx="10"/>
          </p:nvPr>
        </p:nvSpPr>
        <p:spPr/>
        <p:txBody>
          <a:bodyPr/>
          <a:lstStyle/>
          <a:p>
            <a:fld id="{D97646E2-E501-415E-91EC-BDC0F6B0B96C}" type="datetimeFigureOut">
              <a:rPr lang="en-GB" smtClean="0"/>
              <a:t>16/06/2023</a:t>
            </a:fld>
            <a:endParaRPr lang="en-GB"/>
          </a:p>
        </p:txBody>
      </p:sp>
      <p:sp>
        <p:nvSpPr>
          <p:cNvPr id="5" name="Footer Placeholder 4">
            <a:extLst>
              <a:ext uri="{FF2B5EF4-FFF2-40B4-BE49-F238E27FC236}">
                <a16:creationId xmlns:a16="http://schemas.microsoft.com/office/drawing/2014/main" id="{A3BE6C78-486B-40B6-82F6-1E764CD64A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915ECE-D505-403E-9E98-49C9CE129E69}"/>
              </a:ext>
            </a:extLst>
          </p:cNvPr>
          <p:cNvSpPr>
            <a:spLocks noGrp="1"/>
          </p:cNvSpPr>
          <p:nvPr>
            <p:ph type="sldNum" sz="quarter" idx="12"/>
          </p:nvPr>
        </p:nvSpPr>
        <p:spPr/>
        <p:txBody>
          <a:bodyPr/>
          <a:lstStyle/>
          <a:p>
            <a:fld id="{9319C8DC-4221-4930-93A1-4F3DA3C3785F}" type="slidenum">
              <a:rPr lang="en-GB" smtClean="0"/>
              <a:t>‹#›</a:t>
            </a:fld>
            <a:endParaRPr lang="en-GB"/>
          </a:p>
        </p:txBody>
      </p:sp>
    </p:spTree>
    <p:extLst>
      <p:ext uri="{BB962C8B-B14F-4D97-AF65-F5344CB8AC3E}">
        <p14:creationId xmlns:p14="http://schemas.microsoft.com/office/powerpoint/2010/main" val="2367018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FC2B-2F0F-4E09-8350-9948B48C15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E4A6150-B376-4ACA-8043-C99AEB2EF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ADD160-A9EB-4971-9AAE-ACF79D96B6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8FC8E0-5117-43C2-A670-62F29C5B4E22}"/>
              </a:ext>
            </a:extLst>
          </p:cNvPr>
          <p:cNvSpPr>
            <a:spLocks noGrp="1"/>
          </p:cNvSpPr>
          <p:nvPr>
            <p:ph type="dt" sz="half" idx="10"/>
          </p:nvPr>
        </p:nvSpPr>
        <p:spPr/>
        <p:txBody>
          <a:bodyPr/>
          <a:lstStyle/>
          <a:p>
            <a:fld id="{CE12520F-2AB1-49C6-8AEA-5619197CA3D8}" type="datetimeFigureOut">
              <a:rPr lang="en-GB" smtClean="0"/>
              <a:t>16/06/2023</a:t>
            </a:fld>
            <a:endParaRPr lang="en-GB"/>
          </a:p>
        </p:txBody>
      </p:sp>
      <p:sp>
        <p:nvSpPr>
          <p:cNvPr id="6" name="Footer Placeholder 5">
            <a:extLst>
              <a:ext uri="{FF2B5EF4-FFF2-40B4-BE49-F238E27FC236}">
                <a16:creationId xmlns:a16="http://schemas.microsoft.com/office/drawing/2014/main" id="{BE98668C-C969-4DD5-AD18-08E7E6508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275FFB-7A50-4888-BB87-8060E55BA19A}"/>
              </a:ext>
            </a:extLst>
          </p:cNvPr>
          <p:cNvSpPr>
            <a:spLocks noGrp="1"/>
          </p:cNvSpPr>
          <p:nvPr>
            <p:ph type="sldNum" sz="quarter" idx="12"/>
          </p:nvPr>
        </p:nvSpPr>
        <p:spPr/>
        <p:txBody>
          <a:bodyPr/>
          <a:lstStyle/>
          <a:p>
            <a:fld id="{5C65D68F-3FFE-4DAF-BECC-0D365ADE0E50}" type="slidenum">
              <a:rPr lang="en-GB" smtClean="0"/>
              <a:t>‹#›</a:t>
            </a:fld>
            <a:endParaRPr lang="en-GB"/>
          </a:p>
        </p:txBody>
      </p:sp>
    </p:spTree>
    <p:extLst>
      <p:ext uri="{BB962C8B-B14F-4D97-AF65-F5344CB8AC3E}">
        <p14:creationId xmlns:p14="http://schemas.microsoft.com/office/powerpoint/2010/main" val="343266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B728E-D7B6-4F81-AB67-B4D0D099A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FB82F0-751F-4967-8527-8A32A76FE4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1012A0-22AA-4895-84C7-B5A61B943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9EEEEF-530B-41EF-9B20-FBD54065E686}"/>
              </a:ext>
            </a:extLst>
          </p:cNvPr>
          <p:cNvSpPr>
            <a:spLocks noGrp="1"/>
          </p:cNvSpPr>
          <p:nvPr>
            <p:ph type="dt" sz="half" idx="10"/>
          </p:nvPr>
        </p:nvSpPr>
        <p:spPr/>
        <p:txBody>
          <a:bodyPr/>
          <a:lstStyle/>
          <a:p>
            <a:fld id="{CE12520F-2AB1-49C6-8AEA-5619197CA3D8}" type="datetimeFigureOut">
              <a:rPr lang="en-GB" smtClean="0"/>
              <a:t>16/06/2023</a:t>
            </a:fld>
            <a:endParaRPr lang="en-GB"/>
          </a:p>
        </p:txBody>
      </p:sp>
      <p:sp>
        <p:nvSpPr>
          <p:cNvPr id="6" name="Footer Placeholder 5">
            <a:extLst>
              <a:ext uri="{FF2B5EF4-FFF2-40B4-BE49-F238E27FC236}">
                <a16:creationId xmlns:a16="http://schemas.microsoft.com/office/drawing/2014/main" id="{6D388C27-2634-49B9-8B82-458272C1D5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A7BFF5-7617-4F19-B09E-BEA81F0FF912}"/>
              </a:ext>
            </a:extLst>
          </p:cNvPr>
          <p:cNvSpPr>
            <a:spLocks noGrp="1"/>
          </p:cNvSpPr>
          <p:nvPr>
            <p:ph type="sldNum" sz="quarter" idx="12"/>
          </p:nvPr>
        </p:nvSpPr>
        <p:spPr/>
        <p:txBody>
          <a:bodyPr/>
          <a:lstStyle/>
          <a:p>
            <a:fld id="{5C65D68F-3FFE-4DAF-BECC-0D365ADE0E50}" type="slidenum">
              <a:rPr lang="en-GB" smtClean="0"/>
              <a:t>‹#›</a:t>
            </a:fld>
            <a:endParaRPr lang="en-GB"/>
          </a:p>
        </p:txBody>
      </p:sp>
    </p:spTree>
    <p:extLst>
      <p:ext uri="{BB962C8B-B14F-4D97-AF65-F5344CB8AC3E}">
        <p14:creationId xmlns:p14="http://schemas.microsoft.com/office/powerpoint/2010/main" val="252150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59A3-D66C-463A-A52D-BBE6EE9DD6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1F05E3-B321-4109-AEE1-E991E9C176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D6A1AA-B3F0-4413-A70E-8B011E5660C2}"/>
              </a:ext>
            </a:extLst>
          </p:cNvPr>
          <p:cNvSpPr>
            <a:spLocks noGrp="1"/>
          </p:cNvSpPr>
          <p:nvPr>
            <p:ph type="dt" sz="half" idx="10"/>
          </p:nvPr>
        </p:nvSpPr>
        <p:spPr/>
        <p:txBody>
          <a:bodyPr/>
          <a:lstStyle/>
          <a:p>
            <a:fld id="{CE12520F-2AB1-49C6-8AEA-5619197CA3D8}" type="datetimeFigureOut">
              <a:rPr lang="en-GB" smtClean="0"/>
              <a:t>16/06/2023</a:t>
            </a:fld>
            <a:endParaRPr lang="en-GB"/>
          </a:p>
        </p:txBody>
      </p:sp>
      <p:sp>
        <p:nvSpPr>
          <p:cNvPr id="5" name="Footer Placeholder 4">
            <a:extLst>
              <a:ext uri="{FF2B5EF4-FFF2-40B4-BE49-F238E27FC236}">
                <a16:creationId xmlns:a16="http://schemas.microsoft.com/office/drawing/2014/main" id="{7CD3B7B4-2440-4295-B690-B4047D56C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08B877-A3C3-4513-920B-5A1B5A087321}"/>
              </a:ext>
            </a:extLst>
          </p:cNvPr>
          <p:cNvSpPr>
            <a:spLocks noGrp="1"/>
          </p:cNvSpPr>
          <p:nvPr>
            <p:ph type="sldNum" sz="quarter" idx="12"/>
          </p:nvPr>
        </p:nvSpPr>
        <p:spPr/>
        <p:txBody>
          <a:bodyPr/>
          <a:lstStyle/>
          <a:p>
            <a:fld id="{5C65D68F-3FFE-4DAF-BECC-0D365ADE0E50}" type="slidenum">
              <a:rPr lang="en-GB" smtClean="0"/>
              <a:t>‹#›</a:t>
            </a:fld>
            <a:endParaRPr lang="en-GB"/>
          </a:p>
        </p:txBody>
      </p:sp>
    </p:spTree>
    <p:extLst>
      <p:ext uri="{BB962C8B-B14F-4D97-AF65-F5344CB8AC3E}">
        <p14:creationId xmlns:p14="http://schemas.microsoft.com/office/powerpoint/2010/main" val="3010696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D62EA-47CD-4B24-B508-C9F6CE8AAB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6DFEF0-BDFE-447E-B3DC-440B728CE3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29FD69-0C28-482B-942D-62FB95F5A331}"/>
              </a:ext>
            </a:extLst>
          </p:cNvPr>
          <p:cNvSpPr>
            <a:spLocks noGrp="1"/>
          </p:cNvSpPr>
          <p:nvPr>
            <p:ph type="dt" sz="half" idx="10"/>
          </p:nvPr>
        </p:nvSpPr>
        <p:spPr/>
        <p:txBody>
          <a:bodyPr/>
          <a:lstStyle/>
          <a:p>
            <a:fld id="{CE12520F-2AB1-49C6-8AEA-5619197CA3D8}" type="datetimeFigureOut">
              <a:rPr lang="en-GB" smtClean="0"/>
              <a:t>16/06/2023</a:t>
            </a:fld>
            <a:endParaRPr lang="en-GB"/>
          </a:p>
        </p:txBody>
      </p:sp>
      <p:sp>
        <p:nvSpPr>
          <p:cNvPr id="5" name="Footer Placeholder 4">
            <a:extLst>
              <a:ext uri="{FF2B5EF4-FFF2-40B4-BE49-F238E27FC236}">
                <a16:creationId xmlns:a16="http://schemas.microsoft.com/office/drawing/2014/main" id="{55CBEB29-539C-4086-8CB5-082F5C7AC8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8A3EA5-9AB7-45BE-B50D-F696D3FD3BA5}"/>
              </a:ext>
            </a:extLst>
          </p:cNvPr>
          <p:cNvSpPr>
            <a:spLocks noGrp="1"/>
          </p:cNvSpPr>
          <p:nvPr>
            <p:ph type="sldNum" sz="quarter" idx="12"/>
          </p:nvPr>
        </p:nvSpPr>
        <p:spPr/>
        <p:txBody>
          <a:bodyPr/>
          <a:lstStyle/>
          <a:p>
            <a:fld id="{5C65D68F-3FFE-4DAF-BECC-0D365ADE0E50}" type="slidenum">
              <a:rPr lang="en-GB" smtClean="0"/>
              <a:t>‹#›</a:t>
            </a:fld>
            <a:endParaRPr lang="en-GB"/>
          </a:p>
        </p:txBody>
      </p:sp>
    </p:spTree>
    <p:extLst>
      <p:ext uri="{BB962C8B-B14F-4D97-AF65-F5344CB8AC3E}">
        <p14:creationId xmlns:p14="http://schemas.microsoft.com/office/powerpoint/2010/main" val="97577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E7CB-E3B8-4696-ACF4-E87CC9D5F3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CCA42E-B8C8-4E3C-A7CD-683803C633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9F4D84-64F1-4817-BFAA-D286864A6C2F}"/>
              </a:ext>
            </a:extLst>
          </p:cNvPr>
          <p:cNvSpPr>
            <a:spLocks noGrp="1"/>
          </p:cNvSpPr>
          <p:nvPr>
            <p:ph type="dt" sz="half" idx="10"/>
          </p:nvPr>
        </p:nvSpPr>
        <p:spPr/>
        <p:txBody>
          <a:bodyPr/>
          <a:lstStyle/>
          <a:p>
            <a:fld id="{D97646E2-E501-415E-91EC-BDC0F6B0B96C}" type="datetimeFigureOut">
              <a:rPr lang="en-GB" smtClean="0"/>
              <a:t>16/06/2023</a:t>
            </a:fld>
            <a:endParaRPr lang="en-GB"/>
          </a:p>
        </p:txBody>
      </p:sp>
      <p:sp>
        <p:nvSpPr>
          <p:cNvPr id="5" name="Footer Placeholder 4">
            <a:extLst>
              <a:ext uri="{FF2B5EF4-FFF2-40B4-BE49-F238E27FC236}">
                <a16:creationId xmlns:a16="http://schemas.microsoft.com/office/drawing/2014/main" id="{569DF019-5D33-42A5-91E5-D14B1A3092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E5796E-1BB4-41C9-BED7-669F67BD613D}"/>
              </a:ext>
            </a:extLst>
          </p:cNvPr>
          <p:cNvSpPr>
            <a:spLocks noGrp="1"/>
          </p:cNvSpPr>
          <p:nvPr>
            <p:ph type="sldNum" sz="quarter" idx="12"/>
          </p:nvPr>
        </p:nvSpPr>
        <p:spPr/>
        <p:txBody>
          <a:bodyPr/>
          <a:lstStyle/>
          <a:p>
            <a:fld id="{9319C8DC-4221-4930-93A1-4F3DA3C3785F}" type="slidenum">
              <a:rPr lang="en-GB" smtClean="0"/>
              <a:t>‹#›</a:t>
            </a:fld>
            <a:endParaRPr lang="en-GB"/>
          </a:p>
        </p:txBody>
      </p:sp>
    </p:spTree>
    <p:extLst>
      <p:ext uri="{BB962C8B-B14F-4D97-AF65-F5344CB8AC3E}">
        <p14:creationId xmlns:p14="http://schemas.microsoft.com/office/powerpoint/2010/main" val="310421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1287-B34F-4B4D-BA40-2EF2C95D9A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E7307A-5EDE-4753-B32A-F50868E2B5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2759EB-7F3D-40FB-A4B4-0A833DE3E8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96B6D7-7732-4F7C-B869-3F835101D1FA}"/>
              </a:ext>
            </a:extLst>
          </p:cNvPr>
          <p:cNvSpPr>
            <a:spLocks noGrp="1"/>
          </p:cNvSpPr>
          <p:nvPr>
            <p:ph type="dt" sz="half" idx="10"/>
          </p:nvPr>
        </p:nvSpPr>
        <p:spPr/>
        <p:txBody>
          <a:bodyPr/>
          <a:lstStyle/>
          <a:p>
            <a:fld id="{D97646E2-E501-415E-91EC-BDC0F6B0B96C}" type="datetimeFigureOut">
              <a:rPr lang="en-GB" smtClean="0"/>
              <a:t>16/06/2023</a:t>
            </a:fld>
            <a:endParaRPr lang="en-GB"/>
          </a:p>
        </p:txBody>
      </p:sp>
      <p:sp>
        <p:nvSpPr>
          <p:cNvPr id="6" name="Footer Placeholder 5">
            <a:extLst>
              <a:ext uri="{FF2B5EF4-FFF2-40B4-BE49-F238E27FC236}">
                <a16:creationId xmlns:a16="http://schemas.microsoft.com/office/drawing/2014/main" id="{C4918B41-80A2-4234-890F-8928AE9FBF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CBE560-4E58-4BB7-9B08-BB5C27D52614}"/>
              </a:ext>
            </a:extLst>
          </p:cNvPr>
          <p:cNvSpPr>
            <a:spLocks noGrp="1"/>
          </p:cNvSpPr>
          <p:nvPr>
            <p:ph type="sldNum" sz="quarter" idx="12"/>
          </p:nvPr>
        </p:nvSpPr>
        <p:spPr/>
        <p:txBody>
          <a:bodyPr/>
          <a:lstStyle/>
          <a:p>
            <a:fld id="{9319C8DC-4221-4930-93A1-4F3DA3C3785F}" type="slidenum">
              <a:rPr lang="en-GB" smtClean="0"/>
              <a:t>‹#›</a:t>
            </a:fld>
            <a:endParaRPr lang="en-GB"/>
          </a:p>
        </p:txBody>
      </p:sp>
    </p:spTree>
    <p:extLst>
      <p:ext uri="{BB962C8B-B14F-4D97-AF65-F5344CB8AC3E}">
        <p14:creationId xmlns:p14="http://schemas.microsoft.com/office/powerpoint/2010/main" val="399477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E02FF-23F5-4030-A4E2-2CF49E3110E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782EA5-4ECE-4496-9A57-83F182C7D0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ED040C-5C81-4DCC-934E-3B2615856E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8F8FBD-FF2F-4A66-9579-E63FBA796F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7B4D30-2725-41EA-8CD2-C73EAA65BD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63FD35-A34F-45D6-A504-D2319A1F0D5F}"/>
              </a:ext>
            </a:extLst>
          </p:cNvPr>
          <p:cNvSpPr>
            <a:spLocks noGrp="1"/>
          </p:cNvSpPr>
          <p:nvPr>
            <p:ph type="dt" sz="half" idx="10"/>
          </p:nvPr>
        </p:nvSpPr>
        <p:spPr/>
        <p:txBody>
          <a:bodyPr/>
          <a:lstStyle/>
          <a:p>
            <a:fld id="{D97646E2-E501-415E-91EC-BDC0F6B0B96C}" type="datetimeFigureOut">
              <a:rPr lang="en-GB" smtClean="0"/>
              <a:t>16/06/2023</a:t>
            </a:fld>
            <a:endParaRPr lang="en-GB"/>
          </a:p>
        </p:txBody>
      </p:sp>
      <p:sp>
        <p:nvSpPr>
          <p:cNvPr id="8" name="Footer Placeholder 7">
            <a:extLst>
              <a:ext uri="{FF2B5EF4-FFF2-40B4-BE49-F238E27FC236}">
                <a16:creationId xmlns:a16="http://schemas.microsoft.com/office/drawing/2014/main" id="{C94C6AFA-54FC-4D4C-88FD-0BE6C11F99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7E58C6-9CEC-47D3-89DC-DFB1CA68A796}"/>
              </a:ext>
            </a:extLst>
          </p:cNvPr>
          <p:cNvSpPr>
            <a:spLocks noGrp="1"/>
          </p:cNvSpPr>
          <p:nvPr>
            <p:ph type="sldNum" sz="quarter" idx="12"/>
          </p:nvPr>
        </p:nvSpPr>
        <p:spPr/>
        <p:txBody>
          <a:bodyPr/>
          <a:lstStyle/>
          <a:p>
            <a:fld id="{9319C8DC-4221-4930-93A1-4F3DA3C3785F}" type="slidenum">
              <a:rPr lang="en-GB" smtClean="0"/>
              <a:t>‹#›</a:t>
            </a:fld>
            <a:endParaRPr lang="en-GB"/>
          </a:p>
        </p:txBody>
      </p:sp>
    </p:spTree>
    <p:extLst>
      <p:ext uri="{BB962C8B-B14F-4D97-AF65-F5344CB8AC3E}">
        <p14:creationId xmlns:p14="http://schemas.microsoft.com/office/powerpoint/2010/main" val="345217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352DC-53D4-40C7-A5CC-C31D851920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94C8C6-157D-46D8-8FB5-71177E861BFD}"/>
              </a:ext>
            </a:extLst>
          </p:cNvPr>
          <p:cNvSpPr>
            <a:spLocks noGrp="1"/>
          </p:cNvSpPr>
          <p:nvPr>
            <p:ph type="dt" sz="half" idx="10"/>
          </p:nvPr>
        </p:nvSpPr>
        <p:spPr/>
        <p:txBody>
          <a:bodyPr/>
          <a:lstStyle/>
          <a:p>
            <a:fld id="{D97646E2-E501-415E-91EC-BDC0F6B0B96C}" type="datetimeFigureOut">
              <a:rPr lang="en-GB" smtClean="0"/>
              <a:t>16/06/2023</a:t>
            </a:fld>
            <a:endParaRPr lang="en-GB"/>
          </a:p>
        </p:txBody>
      </p:sp>
      <p:sp>
        <p:nvSpPr>
          <p:cNvPr id="4" name="Footer Placeholder 3">
            <a:extLst>
              <a:ext uri="{FF2B5EF4-FFF2-40B4-BE49-F238E27FC236}">
                <a16:creationId xmlns:a16="http://schemas.microsoft.com/office/drawing/2014/main" id="{066ACFC5-F56A-445C-B4DA-B024036007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8A6665-EFB5-465E-93A6-0CD78DC5C9BF}"/>
              </a:ext>
            </a:extLst>
          </p:cNvPr>
          <p:cNvSpPr>
            <a:spLocks noGrp="1"/>
          </p:cNvSpPr>
          <p:nvPr>
            <p:ph type="sldNum" sz="quarter" idx="12"/>
          </p:nvPr>
        </p:nvSpPr>
        <p:spPr/>
        <p:txBody>
          <a:bodyPr/>
          <a:lstStyle/>
          <a:p>
            <a:fld id="{9319C8DC-4221-4930-93A1-4F3DA3C3785F}" type="slidenum">
              <a:rPr lang="en-GB" smtClean="0"/>
              <a:t>‹#›</a:t>
            </a:fld>
            <a:endParaRPr lang="en-GB"/>
          </a:p>
        </p:txBody>
      </p:sp>
    </p:spTree>
    <p:extLst>
      <p:ext uri="{BB962C8B-B14F-4D97-AF65-F5344CB8AC3E}">
        <p14:creationId xmlns:p14="http://schemas.microsoft.com/office/powerpoint/2010/main" val="49306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3FFB8D-BF94-4242-BF94-542495F0767F}"/>
              </a:ext>
            </a:extLst>
          </p:cNvPr>
          <p:cNvSpPr>
            <a:spLocks noGrp="1"/>
          </p:cNvSpPr>
          <p:nvPr>
            <p:ph type="dt" sz="half" idx="10"/>
          </p:nvPr>
        </p:nvSpPr>
        <p:spPr/>
        <p:txBody>
          <a:bodyPr/>
          <a:lstStyle/>
          <a:p>
            <a:fld id="{D97646E2-E501-415E-91EC-BDC0F6B0B96C}" type="datetimeFigureOut">
              <a:rPr lang="en-GB" smtClean="0"/>
              <a:t>16/06/2023</a:t>
            </a:fld>
            <a:endParaRPr lang="en-GB"/>
          </a:p>
        </p:txBody>
      </p:sp>
      <p:sp>
        <p:nvSpPr>
          <p:cNvPr id="3" name="Footer Placeholder 2">
            <a:extLst>
              <a:ext uri="{FF2B5EF4-FFF2-40B4-BE49-F238E27FC236}">
                <a16:creationId xmlns:a16="http://schemas.microsoft.com/office/drawing/2014/main" id="{FFB500F0-0503-4D5C-B87E-EE98B5A747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C55D2F-F4C3-4591-9E96-AA21CBD0445E}"/>
              </a:ext>
            </a:extLst>
          </p:cNvPr>
          <p:cNvSpPr>
            <a:spLocks noGrp="1"/>
          </p:cNvSpPr>
          <p:nvPr>
            <p:ph type="sldNum" sz="quarter" idx="12"/>
          </p:nvPr>
        </p:nvSpPr>
        <p:spPr/>
        <p:txBody>
          <a:bodyPr/>
          <a:lstStyle/>
          <a:p>
            <a:fld id="{9319C8DC-4221-4930-93A1-4F3DA3C3785F}" type="slidenum">
              <a:rPr lang="en-GB" smtClean="0"/>
              <a:t>‹#›</a:t>
            </a:fld>
            <a:endParaRPr lang="en-GB"/>
          </a:p>
        </p:txBody>
      </p:sp>
    </p:spTree>
    <p:extLst>
      <p:ext uri="{BB962C8B-B14F-4D97-AF65-F5344CB8AC3E}">
        <p14:creationId xmlns:p14="http://schemas.microsoft.com/office/powerpoint/2010/main" val="170756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8417C-CC04-4815-B398-6C99DDC1DE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251907-4909-41C7-8ABB-93A3C093F0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20AB0D-BCCC-41C6-9F18-95DA91502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D812C-8780-4CAB-B111-EB8CD6352FDB}"/>
              </a:ext>
            </a:extLst>
          </p:cNvPr>
          <p:cNvSpPr>
            <a:spLocks noGrp="1"/>
          </p:cNvSpPr>
          <p:nvPr>
            <p:ph type="dt" sz="half" idx="10"/>
          </p:nvPr>
        </p:nvSpPr>
        <p:spPr/>
        <p:txBody>
          <a:bodyPr/>
          <a:lstStyle/>
          <a:p>
            <a:fld id="{D97646E2-E501-415E-91EC-BDC0F6B0B96C}" type="datetimeFigureOut">
              <a:rPr lang="en-GB" smtClean="0"/>
              <a:t>16/06/2023</a:t>
            </a:fld>
            <a:endParaRPr lang="en-GB"/>
          </a:p>
        </p:txBody>
      </p:sp>
      <p:sp>
        <p:nvSpPr>
          <p:cNvPr id="6" name="Footer Placeholder 5">
            <a:extLst>
              <a:ext uri="{FF2B5EF4-FFF2-40B4-BE49-F238E27FC236}">
                <a16:creationId xmlns:a16="http://schemas.microsoft.com/office/drawing/2014/main" id="{C5B8CF06-FE11-4D94-8DE5-95D3E46C18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A0BECB-A853-459E-93BA-2B08E770A1C9}"/>
              </a:ext>
            </a:extLst>
          </p:cNvPr>
          <p:cNvSpPr>
            <a:spLocks noGrp="1"/>
          </p:cNvSpPr>
          <p:nvPr>
            <p:ph type="sldNum" sz="quarter" idx="12"/>
          </p:nvPr>
        </p:nvSpPr>
        <p:spPr/>
        <p:txBody>
          <a:bodyPr/>
          <a:lstStyle/>
          <a:p>
            <a:fld id="{9319C8DC-4221-4930-93A1-4F3DA3C3785F}" type="slidenum">
              <a:rPr lang="en-GB" smtClean="0"/>
              <a:t>‹#›</a:t>
            </a:fld>
            <a:endParaRPr lang="en-GB"/>
          </a:p>
        </p:txBody>
      </p:sp>
    </p:spTree>
    <p:extLst>
      <p:ext uri="{BB962C8B-B14F-4D97-AF65-F5344CB8AC3E}">
        <p14:creationId xmlns:p14="http://schemas.microsoft.com/office/powerpoint/2010/main" val="1071774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FC93-06FA-4C49-9DB4-2E86B75F93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E72F93B-6227-4675-9816-DAAAA7B904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DC380F-047C-41EF-9E53-9920AFC56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8CE7F-D40B-4B1D-8F34-9FA3AEDF0213}"/>
              </a:ext>
            </a:extLst>
          </p:cNvPr>
          <p:cNvSpPr>
            <a:spLocks noGrp="1"/>
          </p:cNvSpPr>
          <p:nvPr>
            <p:ph type="dt" sz="half" idx="10"/>
          </p:nvPr>
        </p:nvSpPr>
        <p:spPr/>
        <p:txBody>
          <a:bodyPr/>
          <a:lstStyle/>
          <a:p>
            <a:fld id="{D97646E2-E501-415E-91EC-BDC0F6B0B96C}" type="datetimeFigureOut">
              <a:rPr lang="en-GB" smtClean="0"/>
              <a:t>16/06/2023</a:t>
            </a:fld>
            <a:endParaRPr lang="en-GB"/>
          </a:p>
        </p:txBody>
      </p:sp>
      <p:sp>
        <p:nvSpPr>
          <p:cNvPr id="6" name="Footer Placeholder 5">
            <a:extLst>
              <a:ext uri="{FF2B5EF4-FFF2-40B4-BE49-F238E27FC236}">
                <a16:creationId xmlns:a16="http://schemas.microsoft.com/office/drawing/2014/main" id="{F07A30ED-6AA9-4439-9BDE-32B7C56021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B22045-8B4E-46AC-AFEE-FE532F165C78}"/>
              </a:ext>
            </a:extLst>
          </p:cNvPr>
          <p:cNvSpPr>
            <a:spLocks noGrp="1"/>
          </p:cNvSpPr>
          <p:nvPr>
            <p:ph type="sldNum" sz="quarter" idx="12"/>
          </p:nvPr>
        </p:nvSpPr>
        <p:spPr/>
        <p:txBody>
          <a:bodyPr/>
          <a:lstStyle/>
          <a:p>
            <a:fld id="{9319C8DC-4221-4930-93A1-4F3DA3C3785F}" type="slidenum">
              <a:rPr lang="en-GB" smtClean="0"/>
              <a:t>‹#›</a:t>
            </a:fld>
            <a:endParaRPr lang="en-GB"/>
          </a:p>
        </p:txBody>
      </p:sp>
    </p:spTree>
    <p:extLst>
      <p:ext uri="{BB962C8B-B14F-4D97-AF65-F5344CB8AC3E}">
        <p14:creationId xmlns:p14="http://schemas.microsoft.com/office/powerpoint/2010/main" val="341963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2D9578-9017-4A7B-AB0B-6158F7D473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0D05AA-D623-497A-BD37-939D285750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7C9F48-DBD1-4857-94C0-89E6529812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646E2-E501-415E-91EC-BDC0F6B0B96C}" type="datetimeFigureOut">
              <a:rPr lang="en-GB" smtClean="0"/>
              <a:t>16/06/2023</a:t>
            </a:fld>
            <a:endParaRPr lang="en-GB"/>
          </a:p>
        </p:txBody>
      </p:sp>
      <p:sp>
        <p:nvSpPr>
          <p:cNvPr id="5" name="Footer Placeholder 4">
            <a:extLst>
              <a:ext uri="{FF2B5EF4-FFF2-40B4-BE49-F238E27FC236}">
                <a16:creationId xmlns:a16="http://schemas.microsoft.com/office/drawing/2014/main" id="{067101C7-4BFC-47F4-A514-D986C67E14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952D70-FB31-4801-AE55-2F7FB459FF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9C8DC-4221-4930-93A1-4F3DA3C3785F}" type="slidenum">
              <a:rPr lang="en-GB" smtClean="0"/>
              <a:t>‹#›</a:t>
            </a:fld>
            <a:endParaRPr lang="en-GB"/>
          </a:p>
        </p:txBody>
      </p:sp>
    </p:spTree>
    <p:extLst>
      <p:ext uri="{BB962C8B-B14F-4D97-AF65-F5344CB8AC3E}">
        <p14:creationId xmlns:p14="http://schemas.microsoft.com/office/powerpoint/2010/main" val="424002876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F17B3-81FB-40D8-8086-6B5B3B49C7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21B2F1-83B7-4DD9-BDDD-4607FE75D4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C2DFDC-A8D6-4324-A439-32470E686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2520F-2AB1-49C6-8AEA-5619197CA3D8}" type="datetimeFigureOut">
              <a:rPr lang="en-GB" smtClean="0"/>
              <a:t>16/06/2023</a:t>
            </a:fld>
            <a:endParaRPr lang="en-GB"/>
          </a:p>
        </p:txBody>
      </p:sp>
      <p:sp>
        <p:nvSpPr>
          <p:cNvPr id="5" name="Footer Placeholder 4">
            <a:extLst>
              <a:ext uri="{FF2B5EF4-FFF2-40B4-BE49-F238E27FC236}">
                <a16:creationId xmlns:a16="http://schemas.microsoft.com/office/drawing/2014/main" id="{09AA83A2-7E2F-491D-B52A-EFB5471862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727E48B-7B3D-4B8B-99C5-53F1396C2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5D68F-3FFE-4DAF-BECC-0D365ADE0E50}" type="slidenum">
              <a:rPr lang="en-GB" smtClean="0"/>
              <a:t>‹#›</a:t>
            </a:fld>
            <a:endParaRPr lang="en-GB"/>
          </a:p>
        </p:txBody>
      </p:sp>
    </p:spTree>
    <p:extLst>
      <p:ext uri="{BB962C8B-B14F-4D97-AF65-F5344CB8AC3E}">
        <p14:creationId xmlns:p14="http://schemas.microsoft.com/office/powerpoint/2010/main" val="31265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mindinbexley.org.uk/crisis-cafe"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referral@mindinbexley.org.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dpalmer@mindinbexley.org.u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recovery@mindinbexley.org.uk" TargetMode="External"/><Relationship Id="rId2" Type="http://schemas.openxmlformats.org/officeDocument/2006/relationships/hyperlink" Target="http://www.mindinbexley.org.uk/recovery" TargetMode="Externa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mindinbexley.org.uk/recovery"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A6B146-C1F7-4E0A-9493-1282197F7184}"/>
              </a:ext>
            </a:extLst>
          </p:cNvPr>
          <p:cNvSpPr txBox="1"/>
          <p:nvPr/>
        </p:nvSpPr>
        <p:spPr>
          <a:xfrm>
            <a:off x="3404814" y="2625264"/>
            <a:ext cx="5382371" cy="2123658"/>
          </a:xfrm>
          <a:prstGeom prst="rect">
            <a:avLst/>
          </a:prstGeom>
          <a:noFill/>
        </p:spPr>
        <p:txBody>
          <a:bodyPr wrap="none" rtlCol="0">
            <a:spAutoFit/>
          </a:bodyPr>
          <a:lstStyle/>
          <a:p>
            <a:pPr algn="ctr"/>
            <a:r>
              <a:rPr lang="en-GB" sz="4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NHS Bexl</a:t>
            </a:r>
            <a:r>
              <a:rPr lang="en-GB" sz="4800" b="1" dirty="0">
                <a:solidFill>
                  <a:schemeClr val="bg1"/>
                </a:solidFill>
                <a:latin typeface="Arial" panose="020B0604020202020204" pitchFamily="34" charset="0"/>
                <a:ea typeface="Calibri" panose="020F0502020204030204" pitchFamily="34" charset="0"/>
                <a:cs typeface="Arial" panose="020B0604020202020204" pitchFamily="34" charset="0"/>
              </a:rPr>
              <a:t>ey </a:t>
            </a:r>
          </a:p>
          <a:p>
            <a:pPr algn="ctr"/>
            <a:r>
              <a:rPr lang="en-GB" sz="4800" b="1" dirty="0">
                <a:solidFill>
                  <a:schemeClr val="bg1"/>
                </a:solidFill>
                <a:latin typeface="Arial" panose="020B0604020202020204" pitchFamily="34" charset="0"/>
                <a:ea typeface="Calibri" panose="020F0502020204030204" pitchFamily="34" charset="0"/>
                <a:cs typeface="Arial" panose="020B0604020202020204" pitchFamily="34" charset="0"/>
              </a:rPr>
              <a:t>Talking Therapies</a:t>
            </a:r>
            <a:endParaRPr lang="en-GB" sz="4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r>
              <a:rPr lang="en-US" sz="3600" dirty="0">
                <a:solidFill>
                  <a:schemeClr val="bg1"/>
                </a:solidFill>
              </a:rPr>
              <a:t> </a:t>
            </a:r>
            <a:endParaRPr lang="en-GB" sz="3600" dirty="0">
              <a:solidFill>
                <a:schemeClr val="bg1"/>
              </a:solidFill>
            </a:endParaRPr>
          </a:p>
        </p:txBody>
      </p:sp>
      <p:pic>
        <p:nvPicPr>
          <p:cNvPr id="6" name="Picture 5">
            <a:extLst>
              <a:ext uri="{FF2B5EF4-FFF2-40B4-BE49-F238E27FC236}">
                <a16:creationId xmlns:a16="http://schemas.microsoft.com/office/drawing/2014/main" id="{27ECAFE5-E5C4-B9CF-CC59-B065A31AE7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9764" y="890375"/>
            <a:ext cx="2634734" cy="1294886"/>
          </a:xfrm>
          <a:prstGeom prst="rect">
            <a:avLst/>
          </a:prstGeom>
        </p:spPr>
      </p:pic>
    </p:spTree>
    <p:extLst>
      <p:ext uri="{BB962C8B-B14F-4D97-AF65-F5344CB8AC3E}">
        <p14:creationId xmlns:p14="http://schemas.microsoft.com/office/powerpoint/2010/main" val="2956035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E3C1C-66A6-4DC3-9440-32D1AF03847F}"/>
              </a:ext>
            </a:extLst>
          </p:cNvPr>
          <p:cNvSpPr>
            <a:spLocks noGrp="1"/>
          </p:cNvSpPr>
          <p:nvPr>
            <p:ph type="ctrTitle"/>
          </p:nvPr>
        </p:nvSpPr>
        <p:spPr>
          <a:xfrm>
            <a:off x="1540747" y="418979"/>
            <a:ext cx="9144000" cy="477837"/>
          </a:xfrm>
        </p:spPr>
        <p:txBody>
          <a:bodyPr>
            <a:noAutofit/>
          </a:bodyPr>
          <a:lstStyle/>
          <a:p>
            <a:r>
              <a:rPr lang="en-GB" sz="4000" b="1" dirty="0"/>
              <a:t>Mind in Bexley Crisis Café </a:t>
            </a:r>
          </a:p>
        </p:txBody>
      </p:sp>
      <p:sp>
        <p:nvSpPr>
          <p:cNvPr id="3" name="Subtitle 2">
            <a:extLst>
              <a:ext uri="{FF2B5EF4-FFF2-40B4-BE49-F238E27FC236}">
                <a16:creationId xmlns:a16="http://schemas.microsoft.com/office/drawing/2014/main" id="{9C81377C-0707-469F-BD68-722C37E645AE}"/>
              </a:ext>
            </a:extLst>
          </p:cNvPr>
          <p:cNvSpPr>
            <a:spLocks noGrp="1"/>
          </p:cNvSpPr>
          <p:nvPr>
            <p:ph type="subTitle" idx="1"/>
          </p:nvPr>
        </p:nvSpPr>
        <p:spPr>
          <a:xfrm>
            <a:off x="1004835" y="1085221"/>
            <a:ext cx="10430189" cy="5506497"/>
          </a:xfrm>
        </p:spPr>
        <p:txBody>
          <a:bodyPr>
            <a:normAutofit/>
          </a:bodyPr>
          <a:lstStyle/>
          <a:p>
            <a:pPr algn="l">
              <a:lnSpc>
                <a:spcPct val="120000"/>
              </a:lnSpc>
            </a:pPr>
            <a:r>
              <a:rPr lang="en-GB" dirty="0"/>
              <a:t>The Bexley Crisis Café is open every evening for support in a crisis.</a:t>
            </a:r>
          </a:p>
          <a:p>
            <a:pPr algn="l">
              <a:lnSpc>
                <a:spcPct val="120000"/>
              </a:lnSpc>
            </a:pPr>
            <a:r>
              <a:rPr lang="en-GB" dirty="0"/>
              <a:t>It is a safe space to talk to our mental health experts face-to-face. We will listen, support and signpost you to relevant local services.</a:t>
            </a:r>
          </a:p>
          <a:p>
            <a:pPr algn="l">
              <a:lnSpc>
                <a:spcPct val="120000"/>
              </a:lnSpc>
            </a:pPr>
            <a:endParaRPr lang="en-GB" dirty="0"/>
          </a:p>
          <a:p>
            <a:pPr algn="l">
              <a:lnSpc>
                <a:spcPct val="120000"/>
              </a:lnSpc>
            </a:pPr>
            <a:r>
              <a:rPr lang="en-GB" dirty="0"/>
              <a:t>Open 6pm to 10pm, seven days a week</a:t>
            </a:r>
          </a:p>
          <a:p>
            <a:pPr algn="l">
              <a:lnSpc>
                <a:spcPct val="120000"/>
              </a:lnSpc>
            </a:pPr>
            <a:r>
              <a:rPr lang="en-GB" dirty="0"/>
              <a:t>2a Devonshire Road</a:t>
            </a:r>
          </a:p>
          <a:p>
            <a:pPr algn="l">
              <a:lnSpc>
                <a:spcPct val="120000"/>
              </a:lnSpc>
            </a:pPr>
            <a:r>
              <a:rPr lang="en-GB" dirty="0"/>
              <a:t>Bexleyheath DA6 8DS</a:t>
            </a:r>
          </a:p>
          <a:p>
            <a:pPr algn="l">
              <a:lnSpc>
                <a:spcPct val="120000"/>
              </a:lnSpc>
            </a:pPr>
            <a:r>
              <a:rPr lang="en-GB" dirty="0">
                <a:hlinkClick r:id="rId2"/>
              </a:rPr>
              <a:t>www.mindinbexley.org.uk/crisis-cafe</a:t>
            </a:r>
            <a:r>
              <a:rPr lang="en-GB" dirty="0"/>
              <a:t> </a:t>
            </a:r>
          </a:p>
          <a:p>
            <a:pPr algn="l">
              <a:lnSpc>
                <a:spcPct val="120000"/>
              </a:lnSpc>
            </a:pPr>
            <a:endParaRPr lang="en-GB" dirty="0"/>
          </a:p>
        </p:txBody>
      </p:sp>
      <p:pic>
        <p:nvPicPr>
          <p:cNvPr id="4" name="Picture 3">
            <a:extLst>
              <a:ext uri="{FF2B5EF4-FFF2-40B4-BE49-F238E27FC236}">
                <a16:creationId xmlns:a16="http://schemas.microsoft.com/office/drawing/2014/main" id="{F79172C5-8E61-4F04-9394-22CC8BE37024}"/>
              </a:ext>
            </a:extLst>
          </p:cNvPr>
          <p:cNvPicPr>
            <a:picLocks noChangeAspect="1"/>
          </p:cNvPicPr>
          <p:nvPr/>
        </p:nvPicPr>
        <p:blipFill rotWithShape="1">
          <a:blip r:embed="rId3"/>
          <a:srcRect l="21321"/>
          <a:stretch/>
        </p:blipFill>
        <p:spPr>
          <a:xfrm>
            <a:off x="6390488" y="2779476"/>
            <a:ext cx="4796677" cy="3429297"/>
          </a:xfrm>
          <a:prstGeom prst="rect">
            <a:avLst/>
          </a:prstGeom>
        </p:spPr>
      </p:pic>
    </p:spTree>
    <p:extLst>
      <p:ext uri="{BB962C8B-B14F-4D97-AF65-F5344CB8AC3E}">
        <p14:creationId xmlns:p14="http://schemas.microsoft.com/office/powerpoint/2010/main" val="1896673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0D11E0-2695-4F14-A8DA-513038AA3154}"/>
              </a:ext>
            </a:extLst>
          </p:cNvPr>
          <p:cNvSpPr txBox="1"/>
          <p:nvPr/>
        </p:nvSpPr>
        <p:spPr>
          <a:xfrm>
            <a:off x="389410" y="234598"/>
            <a:ext cx="3211841" cy="707886"/>
          </a:xfrm>
          <a:prstGeom prst="rect">
            <a:avLst/>
          </a:prstGeom>
          <a:noFill/>
        </p:spPr>
        <p:txBody>
          <a:bodyPr wrap="none" rtlCol="0">
            <a:spAutoFit/>
          </a:bodyPr>
          <a:lstStyle/>
          <a:p>
            <a:r>
              <a:rPr lang="en-US" sz="4000" b="1" dirty="0">
                <a:solidFill>
                  <a:srgbClr val="0000CC"/>
                </a:solidFill>
                <a:latin typeface="Arial" panose="020B0604020202020204" pitchFamily="34" charset="0"/>
                <a:cs typeface="Arial" panose="020B0604020202020204" pitchFamily="34" charset="0"/>
              </a:rPr>
              <a:t>TALK TO US</a:t>
            </a:r>
            <a:endParaRPr lang="en-GB" sz="4000" dirty="0">
              <a:solidFill>
                <a:srgbClr val="0000CC"/>
              </a:solidFill>
            </a:endParaRPr>
          </a:p>
        </p:txBody>
      </p:sp>
      <p:sp>
        <p:nvSpPr>
          <p:cNvPr id="5" name="Rectangle 4">
            <a:extLst>
              <a:ext uri="{FF2B5EF4-FFF2-40B4-BE49-F238E27FC236}">
                <a16:creationId xmlns:a16="http://schemas.microsoft.com/office/drawing/2014/main" id="{0A72DAC7-8C22-C56A-A89D-F876F6D9E77D}"/>
              </a:ext>
            </a:extLst>
          </p:cNvPr>
          <p:cNvSpPr/>
          <p:nvPr/>
        </p:nvSpPr>
        <p:spPr>
          <a:xfrm>
            <a:off x="528959" y="1444376"/>
            <a:ext cx="8606040" cy="2368534"/>
          </a:xfrm>
          <a:prstGeom prst="rect">
            <a:avLst/>
          </a:prstGeom>
        </p:spPr>
        <p:txBody>
          <a:bodyPr wrap="square">
            <a:spAutoFit/>
          </a:bodyPr>
          <a:lstStyle/>
          <a:p>
            <a:pPr>
              <a:lnSpc>
                <a:spcPct val="107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Call Mind in Bexley on 0208 303 8932 option 1</a:t>
            </a:r>
          </a:p>
          <a:p>
            <a:pPr>
              <a:lnSpc>
                <a:spcPct val="107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or ask your GP or Healthcare Professional for a referral </a:t>
            </a:r>
          </a:p>
          <a:p>
            <a:pPr>
              <a:lnSpc>
                <a:spcPct val="107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or refer online at: mindinbexley.org.uk or email: </a:t>
            </a:r>
            <a:r>
              <a:rPr lang="en-US" sz="1800" dirty="0">
                <a:effectLst/>
                <a:latin typeface="Arial" panose="020B0604020202020204" pitchFamily="34" charset="0"/>
                <a:ea typeface="Calibri" panose="020F0502020204030204" pitchFamily="34" charset="0"/>
                <a:cs typeface="Times New Roman" panose="02020603050405020304" pitchFamily="18" charset="0"/>
                <a:hlinkClick r:id="rId2"/>
              </a:rPr>
              <a:t>referral@mindinbexley.org.uk</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Mind in Bexley</a:t>
            </a:r>
          </a:p>
          <a:p>
            <a:pPr>
              <a:lnSpc>
                <a:spcPct val="107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2A Devonshire Road, Bexleyheath DA6 8DS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F2DA1A8-3C41-AA38-B92A-3219339F08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36" y="4314802"/>
            <a:ext cx="9162307" cy="1959868"/>
          </a:xfrm>
          <a:prstGeom prst="rect">
            <a:avLst/>
          </a:prstGeom>
        </p:spPr>
      </p:pic>
    </p:spTree>
    <p:extLst>
      <p:ext uri="{BB962C8B-B14F-4D97-AF65-F5344CB8AC3E}">
        <p14:creationId xmlns:p14="http://schemas.microsoft.com/office/powerpoint/2010/main" val="144831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D0D11E0-2695-4F14-A8DA-513038AA3154}"/>
              </a:ext>
            </a:extLst>
          </p:cNvPr>
          <p:cNvSpPr txBox="1"/>
          <p:nvPr/>
        </p:nvSpPr>
        <p:spPr>
          <a:xfrm>
            <a:off x="4654296" y="329184"/>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a:latin typeface="+mj-lt"/>
                <a:ea typeface="+mj-ea"/>
                <a:cs typeface="+mj-cs"/>
              </a:rPr>
              <a:t>THE MENOPAUSE</a:t>
            </a:r>
          </a:p>
        </p:txBody>
      </p:sp>
      <p:pic>
        <p:nvPicPr>
          <p:cNvPr id="2" name="Picture 2">
            <a:extLst>
              <a:ext uri="{FF2B5EF4-FFF2-40B4-BE49-F238E27FC236}">
                <a16:creationId xmlns:a16="http://schemas.microsoft.com/office/drawing/2014/main" id="{36921604-C777-4224-E19F-9B8D031DF216}"/>
              </a:ext>
            </a:extLst>
          </p:cNvPr>
          <p:cNvPicPr>
            <a:picLocks noChangeAspect="1"/>
          </p:cNvPicPr>
          <p:nvPr/>
        </p:nvPicPr>
        <p:blipFill rotWithShape="1">
          <a:blip r:embed="rId2"/>
          <a:srcRect l="22489" r="38215"/>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A72DAC7-8C22-C56A-A89D-F876F6D9E77D}"/>
              </a:ext>
            </a:extLst>
          </p:cNvPr>
          <p:cNvSpPr/>
          <p:nvPr/>
        </p:nvSpPr>
        <p:spPr>
          <a:xfrm>
            <a:off x="4654296" y="2706624"/>
            <a:ext cx="6894576" cy="3483864"/>
          </a:xfrm>
          <a:prstGeom prst="rect">
            <a:avLst/>
          </a:prstGeom>
        </p:spPr>
        <p:txBody>
          <a:bodyPr vert="horz" lIns="91440" tIns="45720" rIns="91440" bIns="45720" rtlCol="0" anchor="t">
            <a:normAutofit/>
          </a:bodyPr>
          <a:lstStyle/>
          <a:p>
            <a:pPr indent="-228600">
              <a:lnSpc>
                <a:spcPct val="90000"/>
              </a:lnSpc>
              <a:spcAft>
                <a:spcPts val="800"/>
              </a:spcAft>
              <a:buFont typeface="Arial" panose="020B0604020202020204" pitchFamily="34" charset="0"/>
              <a:buChar char="•"/>
            </a:pPr>
            <a:endParaRPr lang="en-US" sz="1700"/>
          </a:p>
          <a:p>
            <a:pPr indent="-228600">
              <a:lnSpc>
                <a:spcPct val="90000"/>
              </a:lnSpc>
              <a:spcAft>
                <a:spcPts val="800"/>
              </a:spcAft>
              <a:buFont typeface="Arial" panose="020B0604020202020204" pitchFamily="34" charset="0"/>
              <a:buChar char="•"/>
            </a:pPr>
            <a:endParaRPr lang="en-US" sz="1700"/>
          </a:p>
          <a:p>
            <a:pPr marL="342900" indent="-228600">
              <a:lnSpc>
                <a:spcPct val="90000"/>
              </a:lnSpc>
              <a:spcAft>
                <a:spcPts val="800"/>
              </a:spcAft>
              <a:buFont typeface="Arial" panose="020B0604020202020204" pitchFamily="34" charset="0"/>
              <a:buChar char="•"/>
            </a:pPr>
            <a:r>
              <a:rPr lang="en-US" sz="2400" dirty="0"/>
              <a:t>Topic not mentioned before</a:t>
            </a:r>
            <a:endParaRPr lang="en-US" sz="2400" dirty="0">
              <a:cs typeface="Calibri"/>
            </a:endParaRPr>
          </a:p>
          <a:p>
            <a:pPr marL="342900" indent="-228600">
              <a:lnSpc>
                <a:spcPct val="90000"/>
              </a:lnSpc>
              <a:spcAft>
                <a:spcPts val="800"/>
              </a:spcAft>
              <a:buFont typeface="Arial" panose="020B0604020202020204" pitchFamily="34" charset="0"/>
              <a:buChar char="•"/>
            </a:pPr>
            <a:r>
              <a:rPr lang="en-US" sz="2400" dirty="0"/>
              <a:t>Today it is more spoken about and accepted</a:t>
            </a:r>
            <a:endParaRPr lang="en-US" sz="2400" dirty="0">
              <a:effectLst/>
              <a:cs typeface="Calibri"/>
            </a:endParaRPr>
          </a:p>
          <a:p>
            <a:pPr marL="342900" indent="-228600">
              <a:lnSpc>
                <a:spcPct val="90000"/>
              </a:lnSpc>
              <a:spcAft>
                <a:spcPts val="800"/>
              </a:spcAft>
              <a:buFont typeface="Arial" panose="020B0604020202020204" pitchFamily="34" charset="0"/>
              <a:buChar char="•"/>
            </a:pPr>
            <a:r>
              <a:rPr lang="en-US" sz="2400" dirty="0"/>
              <a:t>Many experience uncertainty on how to deal with this stage</a:t>
            </a:r>
            <a:endParaRPr lang="en-US" sz="2400" dirty="0">
              <a:effectLst/>
              <a:cs typeface="Calibri"/>
            </a:endParaRPr>
          </a:p>
          <a:p>
            <a:pPr marL="342900" indent="-228600">
              <a:lnSpc>
                <a:spcPct val="90000"/>
              </a:lnSpc>
              <a:spcAft>
                <a:spcPts val="800"/>
              </a:spcAft>
              <a:buFont typeface="Arial" panose="020B0604020202020204" pitchFamily="34" charset="0"/>
              <a:buChar char="•"/>
            </a:pPr>
            <a:r>
              <a:rPr lang="en-US" sz="2400" dirty="0"/>
              <a:t>Uncertainty can lead to feelings of worry, low mood, anxiety and panic</a:t>
            </a:r>
            <a:endParaRPr lang="en-US" sz="2400" dirty="0">
              <a:effectLst/>
              <a:cs typeface="Calibri"/>
            </a:endParaRPr>
          </a:p>
          <a:p>
            <a:pPr marL="285750" indent="-228600">
              <a:lnSpc>
                <a:spcPct val="90000"/>
              </a:lnSpc>
              <a:spcAft>
                <a:spcPts val="800"/>
              </a:spcAft>
              <a:buFont typeface="Arial" panose="020B0604020202020204" pitchFamily="34" charset="0"/>
              <a:buChar char="•"/>
            </a:pPr>
            <a:endParaRPr lang="en-US" sz="2400" dirty="0">
              <a:effectLst/>
              <a:cs typeface="Calibri"/>
            </a:endParaRPr>
          </a:p>
        </p:txBody>
      </p:sp>
    </p:spTree>
    <p:extLst>
      <p:ext uri="{BB962C8B-B14F-4D97-AF65-F5344CB8AC3E}">
        <p14:creationId xmlns:p14="http://schemas.microsoft.com/office/powerpoint/2010/main" val="2827908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D0D11E0-2695-4F14-A8DA-513038AA3154}"/>
              </a:ext>
            </a:extLst>
          </p:cNvPr>
          <p:cNvSpPr txBox="1"/>
          <p:nvPr/>
        </p:nvSpPr>
        <p:spPr>
          <a:xfrm>
            <a:off x="6739128" y="399253"/>
            <a:ext cx="4818888" cy="147680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kern="1200" dirty="0">
                <a:solidFill>
                  <a:schemeClr val="tx1"/>
                </a:solidFill>
                <a:latin typeface="+mj-lt"/>
                <a:ea typeface="+mj-ea"/>
                <a:cs typeface="+mj-cs"/>
              </a:rPr>
              <a:t>Symptoms</a:t>
            </a:r>
            <a:endParaRPr lang="en-US" sz="5400" kern="1200" dirty="0">
              <a:solidFill>
                <a:schemeClr val="tx1"/>
              </a:solidFill>
              <a:latin typeface="+mj-lt"/>
              <a:ea typeface="+mj-ea"/>
              <a:cs typeface="+mj-cs"/>
            </a:endParaRPr>
          </a:p>
        </p:txBody>
      </p:sp>
      <p:pic>
        <p:nvPicPr>
          <p:cNvPr id="2" name="Picture 2" descr="A picture containing calendar&#10;&#10;Description automatically generated">
            <a:extLst>
              <a:ext uri="{FF2B5EF4-FFF2-40B4-BE49-F238E27FC236}">
                <a16:creationId xmlns:a16="http://schemas.microsoft.com/office/drawing/2014/main" id="{24FE4530-C3C9-C06C-FEDC-7778F8C28CD2}"/>
              </a:ext>
            </a:extLst>
          </p:cNvPr>
          <p:cNvPicPr>
            <a:picLocks noChangeAspect="1"/>
          </p:cNvPicPr>
          <p:nvPr/>
        </p:nvPicPr>
        <p:blipFill>
          <a:blip r:embed="rId2"/>
          <a:stretch>
            <a:fillRect/>
          </a:stretch>
        </p:blipFill>
        <p:spPr>
          <a:xfrm>
            <a:off x="1336070" y="1006421"/>
            <a:ext cx="3741625" cy="2490917"/>
          </a:xfrm>
          <a:prstGeom prst="rect">
            <a:avLst/>
          </a:prstGeom>
        </p:spPr>
      </p:pic>
      <p:sp>
        <p:nvSpPr>
          <p:cNvPr id="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A72DAC7-8C22-C56A-A89D-F876F6D9E77D}"/>
              </a:ext>
            </a:extLst>
          </p:cNvPr>
          <p:cNvSpPr/>
          <p:nvPr/>
        </p:nvSpPr>
        <p:spPr>
          <a:xfrm>
            <a:off x="6682263" y="2494289"/>
            <a:ext cx="4875753" cy="3789624"/>
          </a:xfrm>
          <a:prstGeom prst="rect">
            <a:avLst/>
          </a:prstGeom>
        </p:spPr>
        <p:txBody>
          <a:bodyPr vert="horz" lIns="91440" tIns="45720" rIns="91440" bIns="45720" rtlCol="0" anchor="t">
            <a:noAutofit/>
          </a:bodyPr>
          <a:lstStyle/>
          <a:p>
            <a:pPr indent="-228600">
              <a:lnSpc>
                <a:spcPct val="90000"/>
              </a:lnSpc>
              <a:spcAft>
                <a:spcPts val="800"/>
              </a:spcAft>
              <a:buFont typeface="Arial" panose="020B0604020202020204" pitchFamily="34" charset="0"/>
              <a:buChar char="•"/>
            </a:pPr>
            <a:endParaRPr lang="en-US" sz="1700"/>
          </a:p>
          <a:p>
            <a:pPr marL="342900" indent="-228600">
              <a:lnSpc>
                <a:spcPct val="90000"/>
              </a:lnSpc>
              <a:spcAft>
                <a:spcPts val="800"/>
              </a:spcAft>
              <a:buFont typeface="Arial" panose="020B0604020202020204" pitchFamily="34" charset="0"/>
              <a:buChar char="•"/>
            </a:pPr>
            <a:r>
              <a:rPr lang="en-US" sz="2400" dirty="0"/>
              <a:t>Sudden changes in mood</a:t>
            </a:r>
            <a:endParaRPr lang="en-US" sz="2400">
              <a:cs typeface="Calibri"/>
            </a:endParaRPr>
          </a:p>
          <a:p>
            <a:pPr marL="342900" indent="-228600">
              <a:lnSpc>
                <a:spcPct val="90000"/>
              </a:lnSpc>
              <a:spcAft>
                <a:spcPts val="800"/>
              </a:spcAft>
              <a:buFont typeface="Arial" panose="020B0604020202020204" pitchFamily="34" charset="0"/>
              <a:buChar char="•"/>
            </a:pPr>
            <a:r>
              <a:rPr lang="en-US" sz="2400" dirty="0"/>
              <a:t>Hot flushes</a:t>
            </a:r>
            <a:endParaRPr lang="en-US" sz="2400">
              <a:cs typeface="Calibri"/>
            </a:endParaRPr>
          </a:p>
          <a:p>
            <a:pPr marL="342900" indent="-228600">
              <a:lnSpc>
                <a:spcPct val="90000"/>
              </a:lnSpc>
              <a:spcAft>
                <a:spcPts val="800"/>
              </a:spcAft>
              <a:buFont typeface="Arial" panose="020B0604020202020204" pitchFamily="34" charset="0"/>
              <a:buChar char="•"/>
            </a:pPr>
            <a:r>
              <a:rPr lang="en-US" sz="2400" dirty="0"/>
              <a:t>Weight gain</a:t>
            </a:r>
            <a:endParaRPr lang="en-US" sz="2400">
              <a:cs typeface="Calibri"/>
            </a:endParaRPr>
          </a:p>
          <a:p>
            <a:pPr marL="342900" indent="-228600">
              <a:lnSpc>
                <a:spcPct val="90000"/>
              </a:lnSpc>
              <a:spcAft>
                <a:spcPts val="800"/>
              </a:spcAft>
              <a:buFont typeface="Arial" panose="020B0604020202020204" pitchFamily="34" charset="0"/>
              <a:buChar char="•"/>
            </a:pPr>
            <a:r>
              <a:rPr lang="en-US" sz="2400" dirty="0"/>
              <a:t>Loss of energy</a:t>
            </a:r>
            <a:endParaRPr lang="en-US" sz="2400">
              <a:cs typeface="Calibri"/>
            </a:endParaRPr>
          </a:p>
          <a:p>
            <a:pPr marL="342900" indent="-228600">
              <a:lnSpc>
                <a:spcPct val="90000"/>
              </a:lnSpc>
              <a:spcAft>
                <a:spcPts val="800"/>
              </a:spcAft>
              <a:buFont typeface="Arial" panose="020B0604020202020204" pitchFamily="34" charset="0"/>
              <a:buChar char="•"/>
            </a:pPr>
            <a:r>
              <a:rPr lang="en-US" sz="2400" dirty="0"/>
              <a:t>Brain fog or forgetfulness</a:t>
            </a:r>
            <a:endParaRPr lang="en-US" sz="2400">
              <a:cs typeface="Calibri"/>
            </a:endParaRPr>
          </a:p>
          <a:p>
            <a:pPr marL="342900" indent="-228600">
              <a:lnSpc>
                <a:spcPct val="90000"/>
              </a:lnSpc>
              <a:spcAft>
                <a:spcPts val="800"/>
              </a:spcAft>
              <a:buFont typeface="Arial" panose="020B0604020202020204" pitchFamily="34" charset="0"/>
              <a:buChar char="•"/>
            </a:pPr>
            <a:r>
              <a:rPr lang="en-US" sz="2400" dirty="0"/>
              <a:t>Difficulty Sleeping</a:t>
            </a:r>
            <a:endParaRPr lang="en-US" sz="2400">
              <a:cs typeface="Calibri"/>
            </a:endParaRPr>
          </a:p>
          <a:p>
            <a:pPr marL="342900" indent="-228600">
              <a:lnSpc>
                <a:spcPct val="90000"/>
              </a:lnSpc>
              <a:spcAft>
                <a:spcPts val="800"/>
              </a:spcAft>
              <a:buFont typeface="Arial" panose="020B0604020202020204" pitchFamily="34" charset="0"/>
              <a:buChar char="•"/>
            </a:pPr>
            <a:r>
              <a:rPr lang="en-US" sz="2400" dirty="0"/>
              <a:t>Changes in skin or hair condition</a:t>
            </a:r>
            <a:endParaRPr lang="en-US" sz="2400">
              <a:effectLst/>
              <a:cs typeface="Calibri"/>
            </a:endParaRPr>
          </a:p>
          <a:p>
            <a:pPr marL="342900" indent="-228600">
              <a:lnSpc>
                <a:spcPct val="90000"/>
              </a:lnSpc>
              <a:spcAft>
                <a:spcPts val="800"/>
              </a:spcAft>
              <a:buFont typeface="Arial" panose="020B0604020202020204" pitchFamily="34" charset="0"/>
              <a:buChar char="•"/>
            </a:pPr>
            <a:r>
              <a:rPr lang="en-US" sz="2400" dirty="0"/>
              <a:t>No symptoms at all</a:t>
            </a:r>
            <a:endParaRPr lang="en-US" sz="2400">
              <a:cs typeface="Calibri"/>
            </a:endParaRPr>
          </a:p>
          <a:p>
            <a:pPr marL="342900" indent="-228600">
              <a:lnSpc>
                <a:spcPct val="90000"/>
              </a:lnSpc>
              <a:spcAft>
                <a:spcPts val="800"/>
              </a:spcAft>
              <a:buFont typeface="Arial" panose="020B0604020202020204" pitchFamily="34" charset="0"/>
              <a:buChar char="•"/>
            </a:pPr>
            <a:endParaRPr lang="en-US" sz="2000" dirty="0">
              <a:cs typeface="Calibri"/>
            </a:endParaRPr>
          </a:p>
          <a:p>
            <a:pPr indent="-228600">
              <a:lnSpc>
                <a:spcPct val="90000"/>
              </a:lnSpc>
              <a:spcAft>
                <a:spcPts val="800"/>
              </a:spcAft>
              <a:buFont typeface="Arial" panose="020B0604020202020204" pitchFamily="34" charset="0"/>
              <a:buChar char="•"/>
            </a:pPr>
            <a:endParaRPr lang="en-US" sz="1700"/>
          </a:p>
        </p:txBody>
      </p:sp>
      <p:pic>
        <p:nvPicPr>
          <p:cNvPr id="3" name="Picture 5" descr="Diagram&#10;&#10;Description automatically generated">
            <a:extLst>
              <a:ext uri="{FF2B5EF4-FFF2-40B4-BE49-F238E27FC236}">
                <a16:creationId xmlns:a16="http://schemas.microsoft.com/office/drawing/2014/main" id="{AA835A6F-1535-E699-C1A2-C093A14EE370}"/>
              </a:ext>
            </a:extLst>
          </p:cNvPr>
          <p:cNvPicPr>
            <a:picLocks noChangeAspect="1"/>
          </p:cNvPicPr>
          <p:nvPr/>
        </p:nvPicPr>
        <p:blipFill>
          <a:blip r:embed="rId3"/>
          <a:stretch>
            <a:fillRect/>
          </a:stretch>
        </p:blipFill>
        <p:spPr>
          <a:xfrm>
            <a:off x="994013" y="3727776"/>
            <a:ext cx="4426423" cy="2882627"/>
          </a:xfrm>
          <a:prstGeom prst="rect">
            <a:avLst/>
          </a:prstGeom>
        </p:spPr>
      </p:pic>
    </p:spTree>
    <p:extLst>
      <p:ext uri="{BB962C8B-B14F-4D97-AF65-F5344CB8AC3E}">
        <p14:creationId xmlns:p14="http://schemas.microsoft.com/office/powerpoint/2010/main" val="225658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D0D11E0-2695-4F14-A8DA-513038AA3154}"/>
              </a:ext>
            </a:extLst>
          </p:cNvPr>
          <p:cNvSpPr txBox="1"/>
          <p:nvPr/>
        </p:nvSpPr>
        <p:spPr>
          <a:xfrm>
            <a:off x="838200" y="365125"/>
            <a:ext cx="10515600" cy="130644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latin typeface="+mj-lt"/>
                <a:ea typeface="+mj-ea"/>
                <a:cs typeface="+mj-cs"/>
              </a:rPr>
              <a:t>Coping with Menopause</a:t>
            </a:r>
            <a:endParaRPr lang="en-US" sz="4000">
              <a:latin typeface="+mj-lt"/>
              <a:ea typeface="+mj-ea"/>
              <a:cs typeface="+mj-cs"/>
            </a:endParaRPr>
          </a:p>
        </p:txBody>
      </p:sp>
      <p:sp>
        <p:nvSpPr>
          <p:cNvPr id="5" name="Rectangle 4">
            <a:extLst>
              <a:ext uri="{FF2B5EF4-FFF2-40B4-BE49-F238E27FC236}">
                <a16:creationId xmlns:a16="http://schemas.microsoft.com/office/drawing/2014/main" id="{0A72DAC7-8C22-C56A-A89D-F876F6D9E77D}"/>
              </a:ext>
            </a:extLst>
          </p:cNvPr>
          <p:cNvSpPr/>
          <p:nvPr/>
        </p:nvSpPr>
        <p:spPr>
          <a:xfrm>
            <a:off x="838200" y="1825625"/>
            <a:ext cx="4152774" cy="4303464"/>
          </a:xfrm>
          <a:prstGeom prst="rect">
            <a:avLst/>
          </a:prstGeom>
        </p:spPr>
        <p:txBody>
          <a:bodyPr vert="horz" lIns="91440" tIns="45720" rIns="91440" bIns="45720" rtlCol="0" anchor="t">
            <a:normAutofit/>
          </a:bodyPr>
          <a:lstStyle/>
          <a:p>
            <a:pPr indent="-228600">
              <a:lnSpc>
                <a:spcPct val="90000"/>
              </a:lnSpc>
              <a:spcAft>
                <a:spcPts val="800"/>
              </a:spcAft>
              <a:buFont typeface="Arial" panose="020B0604020202020204" pitchFamily="34" charset="0"/>
              <a:buChar char="•"/>
            </a:pPr>
            <a:endParaRPr lang="en-US" sz="2000"/>
          </a:p>
          <a:p>
            <a:pPr indent="-228600">
              <a:lnSpc>
                <a:spcPct val="90000"/>
              </a:lnSpc>
              <a:spcAft>
                <a:spcPts val="800"/>
              </a:spcAft>
              <a:buFont typeface="Arial" panose="020B0604020202020204" pitchFamily="34" charset="0"/>
              <a:buChar char="•"/>
            </a:pPr>
            <a:endParaRPr lang="en-US" sz="2000"/>
          </a:p>
          <a:p>
            <a:pPr marL="342900" indent="-228600">
              <a:lnSpc>
                <a:spcPct val="90000"/>
              </a:lnSpc>
              <a:spcAft>
                <a:spcPts val="800"/>
              </a:spcAft>
              <a:buFont typeface="Arial" panose="020B0604020202020204" pitchFamily="34" charset="0"/>
              <a:buChar char="•"/>
            </a:pPr>
            <a:r>
              <a:rPr lang="en-US" sz="2400" dirty="0"/>
              <a:t>Everyone copes in a different way</a:t>
            </a:r>
            <a:endParaRPr lang="en-US" sz="2400" dirty="0">
              <a:cs typeface="Calibri"/>
            </a:endParaRPr>
          </a:p>
          <a:p>
            <a:pPr marL="342900" indent="-228600">
              <a:lnSpc>
                <a:spcPct val="90000"/>
              </a:lnSpc>
              <a:spcAft>
                <a:spcPts val="800"/>
              </a:spcAft>
              <a:buFont typeface="Arial" panose="020B0604020202020204" pitchFamily="34" charset="0"/>
              <a:buChar char="•"/>
            </a:pPr>
            <a:r>
              <a:rPr lang="en-US" sz="2400" dirty="0"/>
              <a:t>Support from family and friends</a:t>
            </a:r>
            <a:endParaRPr lang="en-US" sz="2400" dirty="0">
              <a:cs typeface="Calibri"/>
            </a:endParaRPr>
          </a:p>
          <a:p>
            <a:pPr marL="342900" indent="-228600">
              <a:lnSpc>
                <a:spcPct val="90000"/>
              </a:lnSpc>
              <a:spcAft>
                <a:spcPts val="800"/>
              </a:spcAft>
              <a:buFont typeface="Arial" panose="020B0604020202020204" pitchFamily="34" charset="0"/>
              <a:buChar char="•"/>
            </a:pPr>
            <a:r>
              <a:rPr lang="en-US" sz="2400" dirty="0"/>
              <a:t>Visit GP</a:t>
            </a:r>
            <a:endParaRPr lang="en-US" sz="2400" dirty="0">
              <a:cs typeface="Calibri"/>
            </a:endParaRPr>
          </a:p>
          <a:p>
            <a:pPr marL="342900" indent="-228600">
              <a:lnSpc>
                <a:spcPct val="90000"/>
              </a:lnSpc>
              <a:spcAft>
                <a:spcPts val="800"/>
              </a:spcAft>
              <a:buFont typeface="Arial" panose="020B0604020202020204" pitchFamily="34" charset="0"/>
              <a:buChar char="•"/>
            </a:pPr>
            <a:r>
              <a:rPr lang="en-US" sz="2400" dirty="0"/>
              <a:t>Medication</a:t>
            </a:r>
            <a:endParaRPr lang="en-US" sz="2400" dirty="0">
              <a:cs typeface="Calibri"/>
            </a:endParaRPr>
          </a:p>
          <a:p>
            <a:pPr marL="342900" indent="-228600">
              <a:lnSpc>
                <a:spcPct val="90000"/>
              </a:lnSpc>
              <a:spcAft>
                <a:spcPts val="800"/>
              </a:spcAft>
              <a:buFont typeface="Arial" panose="020B0604020202020204" pitchFamily="34" charset="0"/>
              <a:buChar char="•"/>
            </a:pPr>
            <a:r>
              <a:rPr lang="en-US" sz="2400" dirty="0"/>
              <a:t>Alternative therapies</a:t>
            </a:r>
            <a:endParaRPr lang="en-US" sz="2400" dirty="0">
              <a:cs typeface="Calibri"/>
            </a:endParaRPr>
          </a:p>
          <a:p>
            <a:pPr indent="-228600">
              <a:lnSpc>
                <a:spcPct val="90000"/>
              </a:lnSpc>
              <a:spcAft>
                <a:spcPts val="800"/>
              </a:spcAft>
              <a:buFont typeface="Arial" panose="020B0604020202020204" pitchFamily="34" charset="0"/>
              <a:buChar char="•"/>
            </a:pPr>
            <a:endParaRPr lang="en-US" sz="2400" dirty="0">
              <a:cs typeface="Calibri"/>
            </a:endParaRPr>
          </a:p>
          <a:p>
            <a:pPr indent="-228600">
              <a:lnSpc>
                <a:spcPct val="90000"/>
              </a:lnSpc>
              <a:spcAft>
                <a:spcPts val="800"/>
              </a:spcAft>
              <a:buFont typeface="Arial" panose="020B0604020202020204" pitchFamily="34" charset="0"/>
              <a:buChar char="•"/>
            </a:pPr>
            <a:endParaRPr lang="en-US" sz="2000"/>
          </a:p>
        </p:txBody>
      </p:sp>
      <p:pic>
        <p:nvPicPr>
          <p:cNvPr id="2" name="Picture 2" descr="A picture containing text&#10;&#10;Description automatically generated">
            <a:extLst>
              <a:ext uri="{FF2B5EF4-FFF2-40B4-BE49-F238E27FC236}">
                <a16:creationId xmlns:a16="http://schemas.microsoft.com/office/drawing/2014/main" id="{71E69632-4681-AD00-A9FD-CE50C51CD87F}"/>
              </a:ext>
            </a:extLst>
          </p:cNvPr>
          <p:cNvPicPr>
            <a:picLocks noChangeAspect="1"/>
          </p:cNvPicPr>
          <p:nvPr/>
        </p:nvPicPr>
        <p:blipFill rotWithShape="1">
          <a:blip r:embed="rId2"/>
          <a:srcRect l="2512" r="-2" b="-2"/>
          <a:stretch/>
        </p:blipFill>
        <p:spPr>
          <a:xfrm>
            <a:off x="5183500" y="1904282"/>
            <a:ext cx="6170299" cy="4224808"/>
          </a:xfrm>
          <a:prstGeom prst="rect">
            <a:avLst/>
          </a:prstGeom>
        </p:spPr>
      </p:pic>
    </p:spTree>
    <p:extLst>
      <p:ext uri="{BB962C8B-B14F-4D97-AF65-F5344CB8AC3E}">
        <p14:creationId xmlns:p14="http://schemas.microsoft.com/office/powerpoint/2010/main" val="3560570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D0D11E0-2695-4F14-A8DA-513038AA3154}"/>
              </a:ext>
            </a:extLst>
          </p:cNvPr>
          <p:cNvSpPr txBox="1"/>
          <p:nvPr/>
        </p:nvSpPr>
        <p:spPr>
          <a:xfrm>
            <a:off x="838200" y="365125"/>
            <a:ext cx="10515600" cy="130644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latin typeface="+mj-lt"/>
                <a:ea typeface="+mj-ea"/>
                <a:cs typeface="+mj-cs"/>
              </a:rPr>
              <a:t>How we can help</a:t>
            </a:r>
            <a:endParaRPr lang="en-US" sz="4000">
              <a:latin typeface="+mj-lt"/>
              <a:ea typeface="+mj-ea"/>
              <a:cs typeface="+mj-cs"/>
            </a:endParaRPr>
          </a:p>
        </p:txBody>
      </p:sp>
      <p:sp>
        <p:nvSpPr>
          <p:cNvPr id="5" name="Rectangle 4">
            <a:extLst>
              <a:ext uri="{FF2B5EF4-FFF2-40B4-BE49-F238E27FC236}">
                <a16:creationId xmlns:a16="http://schemas.microsoft.com/office/drawing/2014/main" id="{0A72DAC7-8C22-C56A-A89D-F876F6D9E77D}"/>
              </a:ext>
            </a:extLst>
          </p:cNvPr>
          <p:cNvSpPr/>
          <p:nvPr/>
        </p:nvSpPr>
        <p:spPr>
          <a:xfrm>
            <a:off x="838200" y="1507177"/>
            <a:ext cx="4152774" cy="4303464"/>
          </a:xfrm>
          <a:prstGeom prst="rect">
            <a:avLst/>
          </a:prstGeom>
        </p:spPr>
        <p:txBody>
          <a:bodyPr vert="horz" lIns="91440" tIns="45720" rIns="91440" bIns="45720" rtlCol="0" anchor="t">
            <a:noAutofit/>
          </a:bodyPr>
          <a:lstStyle/>
          <a:p>
            <a:pPr>
              <a:lnSpc>
                <a:spcPct val="90000"/>
              </a:lnSpc>
              <a:spcAft>
                <a:spcPts val="800"/>
              </a:spcAft>
            </a:pPr>
            <a:endParaRPr lang="en-US" sz="2000">
              <a:cs typeface="Calibri" panose="020F0502020204030204"/>
            </a:endParaRPr>
          </a:p>
          <a:p>
            <a:pPr marL="342900" indent="-228600">
              <a:lnSpc>
                <a:spcPct val="90000"/>
              </a:lnSpc>
              <a:spcAft>
                <a:spcPts val="800"/>
              </a:spcAft>
              <a:buFont typeface="Arial" panose="020B0604020202020204" pitchFamily="34" charset="0"/>
              <a:buChar char="•"/>
            </a:pPr>
            <a:r>
              <a:rPr lang="en-US" sz="2400" dirty="0"/>
              <a:t>Refer in</a:t>
            </a:r>
            <a:endParaRPr lang="en-US" sz="2400" dirty="0">
              <a:cs typeface="Calibri"/>
            </a:endParaRPr>
          </a:p>
          <a:p>
            <a:pPr marL="342900" indent="-228600">
              <a:lnSpc>
                <a:spcPct val="90000"/>
              </a:lnSpc>
              <a:spcAft>
                <a:spcPts val="800"/>
              </a:spcAft>
              <a:buFont typeface="Arial" panose="020B0604020202020204" pitchFamily="34" charset="0"/>
              <a:buChar char="•"/>
            </a:pPr>
            <a:r>
              <a:rPr lang="en-US" sz="2400" dirty="0"/>
              <a:t>Assessment (60-90 minutes)</a:t>
            </a:r>
            <a:endParaRPr lang="en-US" sz="2400" dirty="0">
              <a:cs typeface="Calibri"/>
            </a:endParaRPr>
          </a:p>
          <a:p>
            <a:pPr marL="342900" indent="-228600">
              <a:lnSpc>
                <a:spcPct val="90000"/>
              </a:lnSpc>
              <a:spcAft>
                <a:spcPts val="800"/>
              </a:spcAft>
              <a:buFont typeface="Arial" panose="020B0604020202020204" pitchFamily="34" charset="0"/>
              <a:buChar char="•"/>
            </a:pPr>
            <a:r>
              <a:rPr lang="en-US" sz="2400" dirty="0"/>
              <a:t>Online CCBT at your own pace </a:t>
            </a:r>
            <a:endParaRPr lang="en-US" sz="2400" dirty="0">
              <a:cs typeface="Calibri"/>
            </a:endParaRPr>
          </a:p>
          <a:p>
            <a:pPr marL="342900" indent="-228600">
              <a:lnSpc>
                <a:spcPct val="90000"/>
              </a:lnSpc>
              <a:spcAft>
                <a:spcPts val="800"/>
              </a:spcAft>
              <a:buFont typeface="Arial" panose="020B0604020202020204" pitchFamily="34" charset="0"/>
              <a:buChar char="•"/>
            </a:pPr>
            <a:r>
              <a:rPr lang="en-US" sz="2400" dirty="0"/>
              <a:t>Guided Self Help over the telephone</a:t>
            </a:r>
            <a:endParaRPr lang="en-US" sz="2400" dirty="0">
              <a:cs typeface="Calibri"/>
            </a:endParaRPr>
          </a:p>
          <a:p>
            <a:pPr marL="342900" indent="-228600">
              <a:lnSpc>
                <a:spcPct val="90000"/>
              </a:lnSpc>
              <a:spcAft>
                <a:spcPts val="800"/>
              </a:spcAft>
              <a:buFont typeface="Arial" panose="020B0604020202020204" pitchFamily="34" charset="0"/>
              <a:buChar char="•"/>
            </a:pPr>
            <a:r>
              <a:rPr lang="en-US" sz="2400" dirty="0"/>
              <a:t>One to one Cognitive Behavior Therapy ( online or face to face)</a:t>
            </a:r>
            <a:endParaRPr lang="en-US" sz="2400" dirty="0">
              <a:cs typeface="Calibri"/>
            </a:endParaRPr>
          </a:p>
          <a:p>
            <a:pPr marL="342900" indent="-228600">
              <a:lnSpc>
                <a:spcPct val="90000"/>
              </a:lnSpc>
              <a:spcAft>
                <a:spcPts val="800"/>
              </a:spcAft>
              <a:buFont typeface="Arial" panose="020B0604020202020204" pitchFamily="34" charset="0"/>
              <a:buChar char="•"/>
            </a:pPr>
            <a:r>
              <a:rPr lang="en-US" sz="2400" dirty="0"/>
              <a:t>One to one Counselling ( online or face to face)</a:t>
            </a:r>
            <a:endParaRPr lang="en-US" sz="2400" dirty="0">
              <a:cs typeface="Calibri"/>
            </a:endParaRPr>
          </a:p>
          <a:p>
            <a:pPr marL="342900" indent="-228600">
              <a:lnSpc>
                <a:spcPct val="90000"/>
              </a:lnSpc>
              <a:spcAft>
                <a:spcPts val="800"/>
              </a:spcAft>
              <a:buFont typeface="Arial" panose="020B0604020202020204" pitchFamily="34" charset="0"/>
              <a:buChar char="•"/>
            </a:pPr>
            <a:r>
              <a:rPr lang="en-US" sz="2400" dirty="0"/>
              <a:t>Group Interventions</a:t>
            </a:r>
            <a:endParaRPr lang="en-US" sz="2400" dirty="0">
              <a:cs typeface="Calibri"/>
            </a:endParaRPr>
          </a:p>
          <a:p>
            <a:pPr marL="342900" indent="-228600">
              <a:lnSpc>
                <a:spcPct val="90000"/>
              </a:lnSpc>
              <a:spcAft>
                <a:spcPts val="800"/>
              </a:spcAft>
              <a:buFont typeface="Arial" panose="020B0604020202020204" pitchFamily="34" charset="0"/>
              <a:buChar char="•"/>
            </a:pPr>
            <a:endParaRPr lang="en-US" sz="2000"/>
          </a:p>
          <a:p>
            <a:pPr indent="-228600">
              <a:lnSpc>
                <a:spcPct val="90000"/>
              </a:lnSpc>
              <a:spcAft>
                <a:spcPts val="800"/>
              </a:spcAft>
              <a:buFont typeface="Arial" panose="020B0604020202020204" pitchFamily="34" charset="0"/>
              <a:buChar char="•"/>
            </a:pPr>
            <a:endParaRPr lang="en-US" sz="2000"/>
          </a:p>
          <a:p>
            <a:pPr indent="-228600">
              <a:lnSpc>
                <a:spcPct val="90000"/>
              </a:lnSpc>
              <a:spcAft>
                <a:spcPts val="800"/>
              </a:spcAft>
              <a:buFont typeface="Arial" panose="020B0604020202020204" pitchFamily="34" charset="0"/>
              <a:buChar char="•"/>
            </a:pPr>
            <a:endParaRPr lang="en-US" sz="2000"/>
          </a:p>
        </p:txBody>
      </p:sp>
      <p:pic>
        <p:nvPicPr>
          <p:cNvPr id="2" name="Picture 2" descr="A person holding a sign&#10;&#10;Description automatically generated">
            <a:extLst>
              <a:ext uri="{FF2B5EF4-FFF2-40B4-BE49-F238E27FC236}">
                <a16:creationId xmlns:a16="http://schemas.microsoft.com/office/drawing/2014/main" id="{14463AFE-07A0-EB16-CE39-24BE483F23FD}"/>
              </a:ext>
            </a:extLst>
          </p:cNvPr>
          <p:cNvPicPr>
            <a:picLocks noChangeAspect="1"/>
          </p:cNvPicPr>
          <p:nvPr/>
        </p:nvPicPr>
        <p:blipFill rotWithShape="1">
          <a:blip r:embed="rId2"/>
          <a:srcRect t="1482" r="2" b="2"/>
          <a:stretch/>
        </p:blipFill>
        <p:spPr>
          <a:xfrm>
            <a:off x="5183500" y="1904282"/>
            <a:ext cx="6170299" cy="4224808"/>
          </a:xfrm>
          <a:prstGeom prst="rect">
            <a:avLst/>
          </a:prstGeom>
        </p:spPr>
      </p:pic>
    </p:spTree>
    <p:extLst>
      <p:ext uri="{BB962C8B-B14F-4D97-AF65-F5344CB8AC3E}">
        <p14:creationId xmlns:p14="http://schemas.microsoft.com/office/powerpoint/2010/main" val="327157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0D11E0-2695-4F14-A8DA-513038AA3154}"/>
              </a:ext>
            </a:extLst>
          </p:cNvPr>
          <p:cNvSpPr txBox="1"/>
          <p:nvPr/>
        </p:nvSpPr>
        <p:spPr>
          <a:xfrm>
            <a:off x="389410" y="234598"/>
            <a:ext cx="7563289" cy="707886"/>
          </a:xfrm>
          <a:prstGeom prst="rect">
            <a:avLst/>
          </a:prstGeom>
          <a:noFill/>
        </p:spPr>
        <p:txBody>
          <a:bodyPr wrap="none" rtlCol="0">
            <a:spAutoFit/>
          </a:bodyPr>
          <a:lstStyle/>
          <a:p>
            <a:r>
              <a:rPr lang="en-US" sz="4000" b="1" dirty="0">
                <a:solidFill>
                  <a:srgbClr val="0000CC"/>
                </a:solidFill>
                <a:latin typeface="Arial" panose="020B0604020202020204" pitchFamily="34" charset="0"/>
                <a:cs typeface="Arial" panose="020B0604020202020204" pitchFamily="34" charset="0"/>
              </a:rPr>
              <a:t>Minding stories of Menopause</a:t>
            </a:r>
            <a:endParaRPr lang="en-GB" sz="4000" dirty="0">
              <a:solidFill>
                <a:srgbClr val="0000CC"/>
              </a:solidFill>
            </a:endParaRPr>
          </a:p>
        </p:txBody>
      </p:sp>
      <p:sp>
        <p:nvSpPr>
          <p:cNvPr id="5" name="Rectangle 4">
            <a:extLst>
              <a:ext uri="{FF2B5EF4-FFF2-40B4-BE49-F238E27FC236}">
                <a16:creationId xmlns:a16="http://schemas.microsoft.com/office/drawing/2014/main" id="{0A72DAC7-8C22-C56A-A89D-F876F6D9E77D}"/>
              </a:ext>
            </a:extLst>
          </p:cNvPr>
          <p:cNvSpPr/>
          <p:nvPr/>
        </p:nvSpPr>
        <p:spPr>
          <a:xfrm>
            <a:off x="528959" y="1444376"/>
            <a:ext cx="8606040" cy="3831818"/>
          </a:xfrm>
          <a:prstGeom prst="rect">
            <a:avLst/>
          </a:prstGeom>
        </p:spPr>
        <p:txBody>
          <a:bodyPr wrap="square">
            <a:spAutoFit/>
          </a:bodyPr>
          <a:lstStyle/>
          <a:p>
            <a:pPr>
              <a:spcAft>
                <a:spcPts val="1800"/>
              </a:spcAft>
            </a:pPr>
            <a:r>
              <a:rPr lang="en-GB" sz="1800" dirty="0">
                <a:solidFill>
                  <a:srgbClr val="000000"/>
                </a:solidFill>
                <a:effectLst/>
                <a:latin typeface="Arial" panose="020B0604020202020204" pitchFamily="34" charset="0"/>
                <a:ea typeface="Calibri" panose="020F0502020204030204" pitchFamily="34" charset="0"/>
              </a:rPr>
              <a:t>We are keen to work with residents to capture and record experiences and perceptions and explore the impact on wellbeing of this important life stage which is often absent in narrative research. </a:t>
            </a:r>
            <a:endParaRPr lang="en-GB" sz="1800" dirty="0">
              <a:effectLst/>
              <a:latin typeface="Calibri" panose="020F0502020204030204" pitchFamily="34" charset="0"/>
              <a:ea typeface="Calibri" panose="020F0502020204030204" pitchFamily="34" charset="0"/>
            </a:endParaRPr>
          </a:p>
          <a:p>
            <a:pPr>
              <a:spcAft>
                <a:spcPts val="1800"/>
              </a:spcAft>
            </a:pPr>
            <a:r>
              <a:rPr lang="en-GB" sz="1800" dirty="0">
                <a:solidFill>
                  <a:srgbClr val="000000"/>
                </a:solidFill>
                <a:effectLst/>
                <a:latin typeface="Arial" panose="020B0604020202020204" pitchFamily="34" charset="0"/>
                <a:ea typeface="Calibri" panose="020F0502020204030204" pitchFamily="34" charset="0"/>
              </a:rPr>
              <a:t>We will recruited co-researchers from the Bexley community who will receive training and support in oral history interviewing techniques to help us record women’s accounts.</a:t>
            </a:r>
            <a:endParaRPr lang="en-GB" sz="1800" dirty="0">
              <a:effectLst/>
              <a:latin typeface="Calibri" panose="020F0502020204030204" pitchFamily="34" charset="0"/>
              <a:ea typeface="Calibri" panose="020F0502020204030204" pitchFamily="34" charset="0"/>
            </a:endParaRPr>
          </a:p>
          <a:p>
            <a:pPr>
              <a:spcAft>
                <a:spcPts val="1800"/>
              </a:spcAft>
            </a:pPr>
            <a:r>
              <a:rPr lang="en-GB" sz="1800" dirty="0">
                <a:solidFill>
                  <a:srgbClr val="000000"/>
                </a:solidFill>
                <a:effectLst/>
                <a:latin typeface="Arial" panose="020B0604020202020204" pitchFamily="34" charset="0"/>
                <a:ea typeface="Calibri" panose="020F0502020204030204" pitchFamily="34" charset="0"/>
              </a:rPr>
              <a:t>The collection will be exhibited throughout the Borough to help raise awareness and will offer an accessible resource for residents, health care professionals and researchers. </a:t>
            </a:r>
            <a:endParaRPr lang="en-GB" sz="1800" dirty="0">
              <a:effectLst/>
              <a:latin typeface="Calibri" panose="020F0502020204030204" pitchFamily="34" charset="0"/>
              <a:ea typeface="Calibri" panose="020F0502020204030204" pitchFamily="34" charset="0"/>
            </a:endParaRPr>
          </a:p>
          <a:p>
            <a:pPr>
              <a:spcAft>
                <a:spcPts val="1800"/>
              </a:spcAft>
            </a:pPr>
            <a:r>
              <a:rPr lang="en-GB" sz="1800" dirty="0">
                <a:solidFill>
                  <a:srgbClr val="000000"/>
                </a:solidFill>
                <a:effectLst/>
                <a:latin typeface="Arial" panose="020B0604020202020204" pitchFamily="34" charset="0"/>
                <a:ea typeface="Calibri" panose="020F0502020204030204" pitchFamily="34" charset="0"/>
              </a:rPr>
              <a:t>For further information please email Dr D. Palmer (PhD) </a:t>
            </a:r>
            <a:r>
              <a:rPr lang="en-GB" sz="1800" u="sng" dirty="0">
                <a:solidFill>
                  <a:srgbClr val="0563C1"/>
                </a:solidFill>
                <a:effectLst/>
                <a:latin typeface="Arial" panose="020B0604020202020204" pitchFamily="34" charset="0"/>
                <a:ea typeface="Calibri" panose="020F0502020204030204" pitchFamily="34" charset="0"/>
                <a:hlinkClick r:id="rId2"/>
              </a:rPr>
              <a:t>dpalmer@mindinbexley.org.uk</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2277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A6B146-C1F7-4E0A-9493-1282197F7184}"/>
              </a:ext>
            </a:extLst>
          </p:cNvPr>
          <p:cNvSpPr txBox="1"/>
          <p:nvPr/>
        </p:nvSpPr>
        <p:spPr>
          <a:xfrm>
            <a:off x="3262531" y="2625264"/>
            <a:ext cx="5666937" cy="1384995"/>
          </a:xfrm>
          <a:prstGeom prst="rect">
            <a:avLst/>
          </a:prstGeom>
          <a:noFill/>
        </p:spPr>
        <p:txBody>
          <a:bodyPr wrap="none" lIns="91440" tIns="45720" rIns="91440" bIns="45720" rtlCol="0" anchor="t">
            <a:spAutoFit/>
          </a:bodyPr>
          <a:lstStyle/>
          <a:p>
            <a:pPr algn="ctr"/>
            <a:r>
              <a:rPr lang="en-GB" sz="4800" b="1" dirty="0">
                <a:solidFill>
                  <a:schemeClr val="bg1"/>
                </a:solidFill>
                <a:latin typeface="Arial"/>
                <a:cs typeface="Arial"/>
              </a:rPr>
              <a:t>Recovery Services</a:t>
            </a:r>
            <a:endParaRPr lang="en-US" dirty="0"/>
          </a:p>
          <a:p>
            <a:pPr algn="ctr"/>
            <a:r>
              <a:rPr lang="en-US" sz="3600" dirty="0">
                <a:solidFill>
                  <a:schemeClr val="bg1"/>
                </a:solidFill>
              </a:rPr>
              <a:t> </a:t>
            </a:r>
            <a:endParaRPr lang="en-GB" sz="3600" dirty="0">
              <a:solidFill>
                <a:schemeClr val="bg1"/>
              </a:solidFill>
            </a:endParaRPr>
          </a:p>
        </p:txBody>
      </p:sp>
      <p:pic>
        <p:nvPicPr>
          <p:cNvPr id="6" name="Picture 5">
            <a:extLst>
              <a:ext uri="{FF2B5EF4-FFF2-40B4-BE49-F238E27FC236}">
                <a16:creationId xmlns:a16="http://schemas.microsoft.com/office/drawing/2014/main" id="{27ECAFE5-E5C4-B9CF-CC59-B065A31AE7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9764" y="890375"/>
            <a:ext cx="2634734" cy="1294886"/>
          </a:xfrm>
          <a:prstGeom prst="rect">
            <a:avLst/>
          </a:prstGeom>
        </p:spPr>
      </p:pic>
    </p:spTree>
    <p:extLst>
      <p:ext uri="{BB962C8B-B14F-4D97-AF65-F5344CB8AC3E}">
        <p14:creationId xmlns:p14="http://schemas.microsoft.com/office/powerpoint/2010/main" val="2995912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E3C1C-66A6-4DC3-9440-32D1AF03847F}"/>
              </a:ext>
            </a:extLst>
          </p:cNvPr>
          <p:cNvSpPr>
            <a:spLocks noGrp="1"/>
          </p:cNvSpPr>
          <p:nvPr>
            <p:ph type="ctrTitle"/>
          </p:nvPr>
        </p:nvSpPr>
        <p:spPr>
          <a:xfrm>
            <a:off x="1540747" y="418979"/>
            <a:ext cx="9144000" cy="477837"/>
          </a:xfrm>
        </p:spPr>
        <p:txBody>
          <a:bodyPr>
            <a:noAutofit/>
          </a:bodyPr>
          <a:lstStyle/>
          <a:p>
            <a:r>
              <a:rPr lang="en-GB" sz="4000" b="1" dirty="0"/>
              <a:t>Mind in Bexley Recovery Services</a:t>
            </a:r>
          </a:p>
        </p:txBody>
      </p:sp>
      <p:sp>
        <p:nvSpPr>
          <p:cNvPr id="3" name="Subtitle 2">
            <a:extLst>
              <a:ext uri="{FF2B5EF4-FFF2-40B4-BE49-F238E27FC236}">
                <a16:creationId xmlns:a16="http://schemas.microsoft.com/office/drawing/2014/main" id="{9C81377C-0707-469F-BD68-722C37E645AE}"/>
              </a:ext>
            </a:extLst>
          </p:cNvPr>
          <p:cNvSpPr>
            <a:spLocks noGrp="1"/>
          </p:cNvSpPr>
          <p:nvPr>
            <p:ph type="subTitle" idx="1"/>
          </p:nvPr>
        </p:nvSpPr>
        <p:spPr>
          <a:xfrm>
            <a:off x="1127464" y="994300"/>
            <a:ext cx="9540536" cy="5211192"/>
          </a:xfrm>
        </p:spPr>
        <p:txBody>
          <a:bodyPr vert="horz" lIns="91440" tIns="45720" rIns="91440" bIns="45720" rtlCol="0" anchor="t">
            <a:normAutofit lnSpcReduction="10000"/>
          </a:bodyPr>
          <a:lstStyle/>
          <a:p>
            <a:pPr algn="l">
              <a:lnSpc>
                <a:spcPct val="120000"/>
              </a:lnSpc>
            </a:pPr>
            <a:r>
              <a:rPr lang="en-GB" dirty="0"/>
              <a:t>Mind in Bexley’s Recovery Service enables personal recovery for people struggling with their mental health. </a:t>
            </a:r>
          </a:p>
          <a:p>
            <a:pPr algn="l">
              <a:lnSpc>
                <a:spcPct val="120000"/>
              </a:lnSpc>
            </a:pPr>
            <a:r>
              <a:rPr lang="en-GB" dirty="0"/>
              <a:t>The service offers a range of support including managing the impact of mental ill-health, managing stress, anxiety and depression, improving wellbeing, exploring money management, finding and/or retaining employment and support groups for managing the menopause.</a:t>
            </a:r>
            <a:endParaRPr lang="en-GB" dirty="0">
              <a:cs typeface="Calibri"/>
            </a:endParaRPr>
          </a:p>
          <a:p>
            <a:pPr algn="l">
              <a:lnSpc>
                <a:spcPct val="120000"/>
              </a:lnSpc>
            </a:pPr>
            <a:endParaRPr lang="en-GB" dirty="0"/>
          </a:p>
          <a:p>
            <a:pPr algn="r">
              <a:lnSpc>
                <a:spcPct val="120000"/>
              </a:lnSpc>
            </a:pPr>
            <a:br>
              <a:rPr lang="en-GB" dirty="0"/>
            </a:br>
            <a:r>
              <a:rPr lang="en-GB" dirty="0"/>
              <a:t>				</a:t>
            </a:r>
            <a:r>
              <a:rPr lang="en-GB" dirty="0">
                <a:hlinkClick r:id="rId2"/>
              </a:rPr>
              <a:t>www.mindinbexley.org.uk/recovery</a:t>
            </a:r>
            <a:r>
              <a:rPr lang="en-GB" dirty="0"/>
              <a:t> </a:t>
            </a:r>
            <a:br>
              <a:rPr lang="en-GB" dirty="0"/>
            </a:br>
            <a:r>
              <a:rPr lang="en-GB" dirty="0"/>
              <a:t>				</a:t>
            </a:r>
            <a:r>
              <a:rPr lang="en-GB" dirty="0">
                <a:hlinkClick r:id="rId3"/>
              </a:rPr>
              <a:t>recovery@mindinbexley.org.uk</a:t>
            </a:r>
            <a:r>
              <a:rPr lang="en-GB" dirty="0"/>
              <a:t> </a:t>
            </a:r>
            <a:br>
              <a:rPr lang="en-GB" dirty="0"/>
            </a:br>
            <a:r>
              <a:rPr lang="en-GB" dirty="0"/>
              <a:t>				020 8303 8932 (Option 2)</a:t>
            </a:r>
          </a:p>
          <a:p>
            <a:pPr algn="l">
              <a:lnSpc>
                <a:spcPct val="120000"/>
              </a:lnSpc>
            </a:pPr>
            <a:endParaRPr lang="en-GB" dirty="0"/>
          </a:p>
        </p:txBody>
      </p:sp>
      <p:pic>
        <p:nvPicPr>
          <p:cNvPr id="4" name="Picture 3">
            <a:extLst>
              <a:ext uri="{FF2B5EF4-FFF2-40B4-BE49-F238E27FC236}">
                <a16:creationId xmlns:a16="http://schemas.microsoft.com/office/drawing/2014/main" id="{BC5C0F7C-E47E-4670-825F-59F52D280599}"/>
              </a:ext>
            </a:extLst>
          </p:cNvPr>
          <p:cNvPicPr>
            <a:picLocks noChangeAspect="1"/>
          </p:cNvPicPr>
          <p:nvPr/>
        </p:nvPicPr>
        <p:blipFill>
          <a:blip r:embed="rId4"/>
          <a:stretch>
            <a:fillRect/>
          </a:stretch>
        </p:blipFill>
        <p:spPr>
          <a:xfrm>
            <a:off x="1269507" y="3504003"/>
            <a:ext cx="4341180" cy="3036846"/>
          </a:xfrm>
          <a:prstGeom prst="rect">
            <a:avLst/>
          </a:prstGeom>
        </p:spPr>
      </p:pic>
    </p:spTree>
    <p:extLst>
      <p:ext uri="{BB962C8B-B14F-4D97-AF65-F5344CB8AC3E}">
        <p14:creationId xmlns:p14="http://schemas.microsoft.com/office/powerpoint/2010/main" val="15127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E3C1C-66A6-4DC3-9440-32D1AF03847F}"/>
              </a:ext>
            </a:extLst>
          </p:cNvPr>
          <p:cNvSpPr>
            <a:spLocks noGrp="1"/>
          </p:cNvSpPr>
          <p:nvPr>
            <p:ph type="ctrTitle"/>
          </p:nvPr>
        </p:nvSpPr>
        <p:spPr>
          <a:xfrm>
            <a:off x="1540747" y="418979"/>
            <a:ext cx="9144000" cy="477837"/>
          </a:xfrm>
        </p:spPr>
        <p:txBody>
          <a:bodyPr>
            <a:noAutofit/>
          </a:bodyPr>
          <a:lstStyle/>
          <a:p>
            <a:r>
              <a:rPr lang="en-GB" sz="4000" b="1" dirty="0"/>
              <a:t>Recovery Services Menopause Support</a:t>
            </a:r>
          </a:p>
        </p:txBody>
      </p:sp>
      <p:sp>
        <p:nvSpPr>
          <p:cNvPr id="3" name="Subtitle 2">
            <a:extLst>
              <a:ext uri="{FF2B5EF4-FFF2-40B4-BE49-F238E27FC236}">
                <a16:creationId xmlns:a16="http://schemas.microsoft.com/office/drawing/2014/main" id="{9C81377C-0707-469F-BD68-722C37E645AE}"/>
              </a:ext>
            </a:extLst>
          </p:cNvPr>
          <p:cNvSpPr>
            <a:spLocks noGrp="1"/>
          </p:cNvSpPr>
          <p:nvPr>
            <p:ph type="subTitle" idx="1"/>
          </p:nvPr>
        </p:nvSpPr>
        <p:spPr>
          <a:xfrm>
            <a:off x="679228" y="806824"/>
            <a:ext cx="10974890" cy="5301184"/>
          </a:xfrm>
        </p:spPr>
        <p:txBody>
          <a:bodyPr vert="horz" lIns="91440" tIns="45720" rIns="91440" bIns="45720" rtlCol="0" anchor="t">
            <a:normAutofit/>
          </a:bodyPr>
          <a:lstStyle/>
          <a:p>
            <a:pPr algn="l">
              <a:lnSpc>
                <a:spcPct val="120000"/>
              </a:lnSpc>
            </a:pPr>
            <a:endParaRPr lang="en-GB" dirty="0"/>
          </a:p>
          <a:p>
            <a:pPr marL="342900" indent="-342900" algn="l">
              <a:lnSpc>
                <a:spcPct val="120000"/>
              </a:lnSpc>
              <a:buFont typeface="Arial" panose="020B0604020202020204" pitchFamily="34" charset="0"/>
              <a:buChar char="•"/>
            </a:pPr>
            <a:r>
              <a:rPr lang="en-GB" dirty="0"/>
              <a:t>Peer Support Groups</a:t>
            </a:r>
          </a:p>
          <a:p>
            <a:pPr marL="342900" indent="-342900" algn="l">
              <a:lnSpc>
                <a:spcPct val="120000"/>
              </a:lnSpc>
              <a:buFont typeface="Arial" panose="020B0604020202020204" pitchFamily="34" charset="0"/>
              <a:buChar char="•"/>
            </a:pPr>
            <a:r>
              <a:rPr lang="en-GB" dirty="0"/>
              <a:t>Choice of different times</a:t>
            </a:r>
          </a:p>
          <a:p>
            <a:pPr marL="342900" indent="-342900" algn="l">
              <a:lnSpc>
                <a:spcPct val="120000"/>
              </a:lnSpc>
              <a:buFont typeface="Arial" panose="020B0604020202020204" pitchFamily="34" charset="0"/>
              <a:buChar char="•"/>
            </a:pPr>
            <a:r>
              <a:rPr lang="en-GB" dirty="0"/>
              <a:t>Drop in and attend when you can</a:t>
            </a:r>
          </a:p>
          <a:p>
            <a:pPr marL="342900" indent="-342900" algn="l">
              <a:lnSpc>
                <a:spcPct val="120000"/>
              </a:lnSpc>
              <a:buFont typeface="Arial" panose="020B0604020202020204" pitchFamily="34" charset="0"/>
              <a:buChar char="•"/>
            </a:pPr>
            <a:r>
              <a:rPr lang="en-GB" dirty="0"/>
              <a:t>Informal setting</a:t>
            </a:r>
          </a:p>
          <a:p>
            <a:pPr algn="r">
              <a:lnSpc>
                <a:spcPct val="120000"/>
              </a:lnSpc>
            </a:pPr>
            <a:br>
              <a:rPr lang="en-GB" dirty="0"/>
            </a:br>
            <a:r>
              <a:rPr lang="en-GB" dirty="0"/>
              <a:t>				</a:t>
            </a:r>
          </a:p>
          <a:p>
            <a:pPr algn="r">
              <a:lnSpc>
                <a:spcPct val="120000"/>
              </a:lnSpc>
            </a:pPr>
            <a:endParaRPr lang="en-GB" dirty="0">
              <a:hlinkClick r:id="rId2"/>
            </a:endParaRPr>
          </a:p>
          <a:p>
            <a:pPr algn="l">
              <a:lnSpc>
                <a:spcPct val="120000"/>
              </a:lnSpc>
            </a:pPr>
            <a:endParaRPr lang="en-GB" dirty="0"/>
          </a:p>
        </p:txBody>
      </p:sp>
      <p:pic>
        <p:nvPicPr>
          <p:cNvPr id="1026" name="Picture 2">
            <a:extLst>
              <a:ext uri="{FF2B5EF4-FFF2-40B4-BE49-F238E27FC236}">
                <a16:creationId xmlns:a16="http://schemas.microsoft.com/office/drawing/2014/main" id="{4EF321D0-57CF-4AA9-AEB8-03B929BA8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653" y="2704353"/>
            <a:ext cx="5020235" cy="334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263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94A2ED8A1C254AAF35E081F56B1FF4" ma:contentTypeVersion="14" ma:contentTypeDescription="Create a new document." ma:contentTypeScope="" ma:versionID="7dbcbfcd2215862f7685a9ec6e69defd">
  <xsd:schema xmlns:xsd="http://www.w3.org/2001/XMLSchema" xmlns:xs="http://www.w3.org/2001/XMLSchema" xmlns:p="http://schemas.microsoft.com/office/2006/metadata/properties" xmlns:ns3="bf66ceab-919d-40e4-b6af-8074e09156e8" xmlns:ns4="e92c7597-592c-4987-a6c8-64ce07b16b36" targetNamespace="http://schemas.microsoft.com/office/2006/metadata/properties" ma:root="true" ma:fieldsID="e181bf8e12b9fdce3801e67f514a1142" ns3:_="" ns4:_="">
    <xsd:import namespace="bf66ceab-919d-40e4-b6af-8074e09156e8"/>
    <xsd:import namespace="e92c7597-592c-4987-a6c8-64ce07b16b3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66ceab-919d-40e4-b6af-8074e0915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2c7597-592c-4987-a6c8-64ce07b16b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5C54E0-2576-41B7-9F41-75AC48A945FE}">
  <ds:schemaRefs>
    <ds:schemaRef ds:uri="http://schemas.microsoft.com/sharepoint/v3/contenttype/forms"/>
  </ds:schemaRefs>
</ds:datastoreItem>
</file>

<file path=customXml/itemProps2.xml><?xml version="1.0" encoding="utf-8"?>
<ds:datastoreItem xmlns:ds="http://schemas.openxmlformats.org/officeDocument/2006/customXml" ds:itemID="{52588706-8C9D-4B19-A7D0-2049CAC8A4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66ceab-919d-40e4-b6af-8074e09156e8"/>
    <ds:schemaRef ds:uri="e92c7597-592c-4987-a6c8-64ce07b16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785D72-1F6E-4FC4-8273-4D95D08A692F}">
  <ds:schemaRefs>
    <ds:schemaRef ds:uri="http://schemas.openxmlformats.org/package/2006/metadata/core-properties"/>
    <ds:schemaRef ds:uri="http://schemas.microsoft.com/office/2006/documentManagement/types"/>
    <ds:schemaRef ds:uri="bf66ceab-919d-40e4-b6af-8074e09156e8"/>
    <ds:schemaRef ds:uri="http://schemas.microsoft.com/office/infopath/2007/PartnerControls"/>
    <ds:schemaRef ds:uri="http://purl.org/dc/elements/1.1/"/>
    <ds:schemaRef ds:uri="http://purl.org/dc/terms/"/>
    <ds:schemaRef ds:uri="http://www.w3.org/XML/1998/namespace"/>
    <ds:schemaRef ds:uri="e92c7597-592c-4987-a6c8-64ce07b16b36"/>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429</TotalTime>
  <Words>501</Words>
  <Application>Microsoft Office PowerPoint</Application>
  <PresentationFormat>Widescreen</PresentationFormat>
  <Paragraphs>72</Paragraphs>
  <Slides>11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Mind in Bexley Recovery Services</vt:lpstr>
      <vt:lpstr>Recovery Services Menopause Support</vt:lpstr>
      <vt:lpstr>Mind in Bexley Crisis Café </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College induction pack</dc:title>
  <dc:creator>Sue Brown</dc:creator>
  <cp:lastModifiedBy>Edelweiss Collings</cp:lastModifiedBy>
  <cp:revision>218</cp:revision>
  <dcterms:created xsi:type="dcterms:W3CDTF">2021-05-10T08:55:40Z</dcterms:created>
  <dcterms:modified xsi:type="dcterms:W3CDTF">2023-06-16T09:23:51Z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0x0101006694A2ED8A1C254AAF35E081F56B1FF4</vt:lpwstr>
  </property>
</Properties>
</file>