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815" r:id="rId3"/>
    <p:sldId id="8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4CD6-01ED-410D-A749-BDF6FFFA2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D28F1-80DA-4515-871F-BB09C0DDF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EAF84-284B-4D46-90DC-EB5B970B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9F7C-5CCE-4B26-B396-54108E53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D71AF-4228-403E-B747-6DDAAD07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07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58FF-66B6-47D9-89DD-4380BE60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2CB15-1238-42ED-BB8F-24B0EEC7E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05C2F-EE05-4231-9D41-2169848E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8B9AB-64D0-4024-B78B-7D1DD61D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F3AB3-1C28-4696-8B96-1BC9E70C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96B9A-BB85-45F6-8575-F1FADE27D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10DC9-0BA4-4D8F-BE43-4B94238BB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88B5F-6A4C-4D70-BC8B-3EA5DA1A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51C4-5390-408C-AC11-AFAD6A6F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0486-56F4-4918-858D-5DFB5662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9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2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76150" y="6036235"/>
            <a:ext cx="11839700" cy="606396"/>
            <a:chOff x="-109331" y="4194600"/>
            <a:chExt cx="8942596" cy="499814"/>
          </a:xfrm>
        </p:grpSpPr>
        <p:pic>
          <p:nvPicPr>
            <p:cNvPr id="9" name="Picture 8" descr="GMMH-Graphic-device-WO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331" y="4194600"/>
              <a:ext cx="1236300" cy="477211"/>
            </a:xfrm>
            <a:prstGeom prst="rect">
              <a:avLst/>
            </a:prstGeom>
          </p:spPr>
        </p:pic>
        <p:pic>
          <p:nvPicPr>
            <p:cNvPr id="10" name="Picture 9" descr="GMMH-Strapline-white.png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934" y="4515690"/>
              <a:ext cx="1220331" cy="178724"/>
            </a:xfrm>
            <a:prstGeom prst="rect">
              <a:avLst/>
            </a:prstGeom>
          </p:spPr>
        </p:pic>
      </p:grpSp>
      <p:pic>
        <p:nvPicPr>
          <p:cNvPr id="11" name="Picture 10" descr="GMMH_Logo_A4_White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071" y="175659"/>
            <a:ext cx="1624779" cy="77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5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0001" y="1800000"/>
            <a:ext cx="4958275" cy="16036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426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91" y="270217"/>
            <a:ext cx="11274014" cy="1268128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rgbClr val="7030A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91" y="1775012"/>
            <a:ext cx="11274013" cy="4401951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13777" y="6176963"/>
            <a:ext cx="11942929" cy="620828"/>
            <a:chOff x="-109331" y="4194599"/>
            <a:chExt cx="8957197" cy="499815"/>
          </a:xfrm>
        </p:grpSpPr>
        <p:pic>
          <p:nvPicPr>
            <p:cNvPr id="8" name="Picture 7" descr="GMMH-Strapline-blu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533" y="4515690"/>
              <a:ext cx="1220333" cy="178724"/>
            </a:xfrm>
            <a:prstGeom prst="rect">
              <a:avLst/>
            </a:prstGeom>
          </p:spPr>
        </p:pic>
        <p:pic>
          <p:nvPicPr>
            <p:cNvPr id="9" name="Picture 8" descr="GMMH-Graphic-device-blue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331" y="4194599"/>
              <a:ext cx="1236300" cy="477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1535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777" y="6176963"/>
            <a:ext cx="11942929" cy="620828"/>
            <a:chOff x="-109331" y="4194599"/>
            <a:chExt cx="8957197" cy="499815"/>
          </a:xfrm>
        </p:grpSpPr>
        <p:pic>
          <p:nvPicPr>
            <p:cNvPr id="4" name="Picture 3" descr="GMMH-Strapline-blu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533" y="4515690"/>
              <a:ext cx="1220333" cy="178724"/>
            </a:xfrm>
            <a:prstGeom prst="rect">
              <a:avLst/>
            </a:prstGeom>
          </p:spPr>
        </p:pic>
        <p:pic>
          <p:nvPicPr>
            <p:cNvPr id="5" name="Picture 4" descr="GMMH-Graphic-device-blue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331" y="4194599"/>
              <a:ext cx="1236300" cy="477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8256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91" y="365127"/>
            <a:ext cx="11263256" cy="1325563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rgbClr val="7030A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791" y="1825625"/>
            <a:ext cx="5611009" cy="435133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alibri" panose="020F0502020204030204" pitchFamily="34" charset="0"/>
              </a:defRPr>
            </a:lvl1pPr>
            <a:lvl2pPr>
              <a:defRPr sz="2500">
                <a:latin typeface="Calibri" panose="020F0502020204030204" pitchFamily="34" charset="0"/>
              </a:defRPr>
            </a:lvl2pPr>
            <a:lvl3pPr>
              <a:defRPr sz="2500">
                <a:latin typeface="Calibri" panose="020F0502020204030204" pitchFamily="34" charset="0"/>
              </a:defRPr>
            </a:lvl3pPr>
            <a:lvl4pPr>
              <a:defRPr sz="2500">
                <a:latin typeface="Calibri" panose="020F0502020204030204" pitchFamily="34" charset="0"/>
              </a:defRPr>
            </a:lvl4pPr>
            <a:lvl5pPr>
              <a:defRPr sz="25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133" y="1825625"/>
            <a:ext cx="5507914" cy="4351338"/>
          </a:xfrm>
          <a:prstGeom prst="rect">
            <a:avLst/>
          </a:prstGeom>
        </p:spPr>
        <p:txBody>
          <a:bodyPr/>
          <a:lstStyle>
            <a:lvl1pPr>
              <a:defRPr sz="2500">
                <a:latin typeface="Calibri" panose="020F0502020204030204" pitchFamily="34" charset="0"/>
              </a:defRPr>
            </a:lvl1pPr>
            <a:lvl2pPr>
              <a:defRPr sz="2500">
                <a:latin typeface="Calibri" panose="020F0502020204030204" pitchFamily="34" charset="0"/>
              </a:defRPr>
            </a:lvl2pPr>
            <a:lvl3pPr>
              <a:defRPr sz="2500">
                <a:latin typeface="Calibri" panose="020F0502020204030204" pitchFamily="34" charset="0"/>
              </a:defRPr>
            </a:lvl3pPr>
            <a:lvl4pPr>
              <a:defRPr sz="2500">
                <a:latin typeface="Calibri" panose="020F0502020204030204" pitchFamily="34" charset="0"/>
              </a:defRPr>
            </a:lvl4pPr>
            <a:lvl5pPr>
              <a:defRPr sz="25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13777" y="6176963"/>
            <a:ext cx="11942929" cy="620828"/>
            <a:chOff x="-109331" y="4194599"/>
            <a:chExt cx="8957197" cy="499815"/>
          </a:xfrm>
        </p:grpSpPr>
        <p:pic>
          <p:nvPicPr>
            <p:cNvPr id="12" name="Picture 11" descr="GMMH-Strapline-blu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7533" y="4515690"/>
              <a:ext cx="1220333" cy="178724"/>
            </a:xfrm>
            <a:prstGeom prst="rect">
              <a:avLst/>
            </a:prstGeom>
          </p:spPr>
        </p:pic>
        <p:pic>
          <p:nvPicPr>
            <p:cNvPr id="13" name="Picture 12" descr="GMMH-Graphic-device-blue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331" y="4194599"/>
              <a:ext cx="1236300" cy="477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89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MMH_Logo_A4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693" y="238722"/>
            <a:ext cx="1624779" cy="7710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7506" y="5973288"/>
            <a:ext cx="11623966" cy="6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28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13DEAF4B-F0CE-46FA-850E-17648017770E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37998" y="6302591"/>
            <a:ext cx="603396" cy="275134"/>
          </a:xfrm>
          <a:prstGeom prst="rect">
            <a:avLst/>
          </a:prstGeom>
        </p:spPr>
        <p:txBody>
          <a:bodyPr/>
          <a:lstStyle/>
          <a:p>
            <a:fld id="{561AB6D3-C5B7-4748-A57F-DE9E775073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8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B2BF-2304-4070-A43F-D86C4484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8EA79-8CC1-409D-84CA-A2DA94D3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44B84-1501-4E2A-9442-052A5BC5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C61D3-4166-4116-98E1-5051E451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37043-3F10-4C0D-9BE2-2C8C42A6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4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8CEE0-5ABA-4DD3-AC1B-B81DA2C6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97E67-C6B0-4AD4-9921-641A5A5C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D407D-3E64-4BE9-8060-35F71525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D613-B4CF-40C0-BE3F-9839E64F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3BDD5-D1B1-416E-81FE-747F1313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5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FBFE-DA5E-4659-B038-C10F98A9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5BF8-C08F-4B25-B592-EB037DB95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68D47-F044-477F-99AD-EB8E9D55E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6C0F1-1E1F-4BB8-8BF1-340FC3F2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2AAEF-969E-4E5F-956F-76625064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A8634-2814-47FF-A3F9-7BE910C9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0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4F85-B1FF-4187-B215-6012EE33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588FF-7996-4902-9EED-832F3C7B4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A65B4-D701-4933-9BD7-670496CA7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24D9E-D11C-4CC8-AE79-761BA2B5E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69EBE-59A9-47FB-A9D1-D445FD5CC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E66C4-7FB9-497B-A322-2C5E83CB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D9718-F256-43B4-AD5E-AB5BF90F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A949C-8976-43AC-ADCF-1E7926BC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6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9AC0-14D9-4F55-A95C-83F0E757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30A33-A851-4922-BDBB-21A4C730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427ED-5943-4292-AF26-0B7FA059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549DA-2E29-4C1D-BAA5-D331081F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7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CB2CA-DA5D-4C55-B9EA-1BBA61F7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480FD7-73F6-4751-93FB-E657F45C2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CE5BED-4170-4A55-824B-0A595DD7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0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1C722-A505-4B75-8B74-B8E5A017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02F96-54D1-40D4-8E2D-F5CBE4897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30113-3B6B-49D8-A223-CA2E02233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EB235-5254-443E-9663-8DFD5A85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016D-7CAD-4350-A3E1-0221229C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3AE77-DE4A-4312-8FAF-9692994D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01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68DD-A510-4CC2-B910-877E0F93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97742-C602-40E7-8749-04B254FD0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76574-D96D-43F6-8840-6EBFC844E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A9D80-2AD6-4F53-B8DE-1623AE3A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D672F-366B-40E0-91F4-0F7510AD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F20BE-8AD5-4FF1-A19E-BD177C40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4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28E389-51A5-4986-9AC3-FCECD7D8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81F875-A498-41A4-B5B7-120E26579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4E04-9441-455A-8A64-0352CBBB6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8A5C-A337-4530-8BB3-E3CEBC8462E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8404-3072-4FCC-BB4B-3F96AC23C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5A22-292F-4CDE-A2BD-05DA0A9C0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3621-CA04-4BCE-AFDF-EE3FC407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6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1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1EF2-08B5-4191-A7EC-ECC6058D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27" y="62150"/>
            <a:ext cx="11274014" cy="726315"/>
          </a:xfrm>
        </p:spPr>
        <p:txBody>
          <a:bodyPr/>
          <a:lstStyle/>
          <a:p>
            <a:r>
              <a:rPr lang="en-US" dirty="0"/>
              <a:t>The cycle or stages of change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B3B75-40E8-41CC-8729-733BDE469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27" y="788465"/>
            <a:ext cx="11454639" cy="53884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Everyone who makes a change will go through certain stages (outlined below)</a:t>
            </a:r>
          </a:p>
          <a:p>
            <a:pPr marL="0" indent="0" algn="ctr">
              <a:buNone/>
            </a:pPr>
            <a:endParaRPr lang="en-US" sz="1000" b="1" dirty="0"/>
          </a:p>
          <a:p>
            <a:r>
              <a:rPr lang="en-US" sz="2200" b="1" u="sng" dirty="0"/>
              <a:t>Pre-contemplation: </a:t>
            </a:r>
            <a:r>
              <a:rPr lang="en-US" sz="2200" dirty="0"/>
              <a:t>We aren’t even thinking about changing (even though some other people may think that we should change)</a:t>
            </a:r>
          </a:p>
          <a:p>
            <a:r>
              <a:rPr lang="en-US" sz="2200" b="1" u="sng" dirty="0"/>
              <a:t>Contemplation: </a:t>
            </a:r>
            <a:r>
              <a:rPr lang="en-US" sz="2200" dirty="0"/>
              <a:t>We begin to think about perhaps changing, but at the same time, we think maybe not (sometimes called ambivalence, or being in two minds about change)</a:t>
            </a:r>
          </a:p>
          <a:p>
            <a:r>
              <a:rPr lang="en-US" sz="2200" b="1" u="sng" dirty="0"/>
              <a:t>Preparation:</a:t>
            </a:r>
            <a:r>
              <a:rPr lang="en-US" sz="2200" dirty="0"/>
              <a:t> Here we start to prepare to make a change (maybe asking others how to go about it when we decide to do it)</a:t>
            </a:r>
          </a:p>
          <a:p>
            <a:r>
              <a:rPr lang="en-US" sz="2200" b="1" u="sng" dirty="0"/>
              <a:t>Action:</a:t>
            </a:r>
            <a:r>
              <a:rPr lang="en-US" sz="2200" dirty="0"/>
              <a:t> Here we start to do the changing, rather than just thinking or asking about it (sometimes called walking the walk)</a:t>
            </a:r>
          </a:p>
          <a:p>
            <a:r>
              <a:rPr lang="en-US" sz="2200" b="1" u="sng" dirty="0"/>
              <a:t>Maintenance </a:t>
            </a:r>
            <a:r>
              <a:rPr lang="en-US" sz="2200" dirty="0"/>
              <a:t>At this stage we carry on with the changes made during action (the longer we do this, the more familiar it becomes, although we need to stay vigilant)</a:t>
            </a:r>
          </a:p>
          <a:p>
            <a:r>
              <a:rPr lang="en-US" sz="2200" b="1" u="sng" dirty="0"/>
              <a:t>Relapse or recurrence</a:t>
            </a:r>
            <a:r>
              <a:rPr lang="en-US" sz="2200" dirty="0"/>
              <a:t> Many people will have a setback and return to the </a:t>
            </a:r>
            <a:r>
              <a:rPr lang="en-US" sz="2200" dirty="0" err="1"/>
              <a:t>behaviour</a:t>
            </a:r>
            <a:r>
              <a:rPr lang="en-US" sz="2200" dirty="0"/>
              <a:t> that they changed (many people go through this stage, but will soon get back to contemplation or action)</a:t>
            </a:r>
            <a:endParaRPr lang="en-GB" sz="2200" b="1" u="sng" dirty="0"/>
          </a:p>
        </p:txBody>
      </p:sp>
    </p:spTree>
    <p:extLst>
      <p:ext uri="{BB962C8B-B14F-4D97-AF65-F5344CB8AC3E}">
        <p14:creationId xmlns:p14="http://schemas.microsoft.com/office/powerpoint/2010/main" val="267390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Arial" panose="020B0604020202020204" pitchFamily="34" charset="0"/>
              </a:rPr>
              <a:t>The stages or cycle of Change</a:t>
            </a:r>
            <a:br>
              <a:rPr lang="en-GB" altLang="en-US" dirty="0"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3" name="Content Placeholder 3" descr="http://hamsnetwork.org/images/spiral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742" y="175488"/>
            <a:ext cx="8673112" cy="630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42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New GMMMH Power Point - September 2017">
  <a:themeElements>
    <a:clrScheme name="GMMH revised">
      <a:dk1>
        <a:srgbClr val="005EB8"/>
      </a:dk1>
      <a:lt1>
        <a:sysClr val="window" lastClr="FFFFFF"/>
      </a:lt1>
      <a:dk2>
        <a:srgbClr val="003087"/>
      </a:dk2>
      <a:lt2>
        <a:srgbClr val="41B6E6"/>
      </a:lt2>
      <a:accent1>
        <a:srgbClr val="ED8B00"/>
      </a:accent1>
      <a:accent2>
        <a:srgbClr val="FFB81C"/>
      </a:accent2>
      <a:accent3>
        <a:srgbClr val="009639"/>
      </a:accent3>
      <a:accent4>
        <a:srgbClr val="78BE20"/>
      </a:accent4>
      <a:accent5>
        <a:srgbClr val="7C2855"/>
      </a:accent5>
      <a:accent6>
        <a:srgbClr val="AE2573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MMH - Recovery Academy PPP MI 2018.potx" id="{0FBB5851-8155-4B6C-8330-AB8A22AA1FBA}" vid="{FC301068-72BC-49FB-90F5-E99103E9C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CCF134F478646A8D657C41D9BFFB0" ma:contentTypeVersion="0" ma:contentTypeDescription="Create a new document." ma:contentTypeScope="" ma:versionID="634d50714f66b972c88f60e2d562dd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636AB3-1778-4852-818B-2AA8F91A551B}"/>
</file>

<file path=customXml/itemProps2.xml><?xml version="1.0" encoding="utf-8"?>
<ds:datastoreItem xmlns:ds="http://schemas.openxmlformats.org/officeDocument/2006/customXml" ds:itemID="{6E42E28E-9459-4776-8BA9-9AD2AB94C551}"/>
</file>

<file path=customXml/itemProps3.xml><?xml version="1.0" encoding="utf-8"?>
<ds:datastoreItem xmlns:ds="http://schemas.openxmlformats.org/officeDocument/2006/customXml" ds:itemID="{D3220532-AA9E-46D8-81D8-52F1D9B00294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3_New GMMMH Power Point - September 2017</vt:lpstr>
      <vt:lpstr>The cycle or stages of change</vt:lpstr>
      <vt:lpstr>The stages or cycle of Change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cycle of Change </dc:title>
  <dc:creator>Stephen Maloney</dc:creator>
  <cp:lastModifiedBy>Stephen Maloney</cp:lastModifiedBy>
  <cp:revision>5</cp:revision>
  <dcterms:created xsi:type="dcterms:W3CDTF">2020-03-25T14:24:57Z</dcterms:created>
  <dcterms:modified xsi:type="dcterms:W3CDTF">2020-04-01T10:07:19Z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0x010100CF2CCF134F478646A8D657C41D9BFFB0</vt:lpwstr>
  </property>
</Properties>
</file>